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2" r:id="rId2"/>
  </p:sldMasterIdLst>
  <p:notesMasterIdLst>
    <p:notesMasterId r:id="rId78"/>
  </p:notesMasterIdLst>
  <p:sldIdLst>
    <p:sldId id="256" r:id="rId3"/>
    <p:sldId id="365" r:id="rId4"/>
    <p:sldId id="366" r:id="rId5"/>
    <p:sldId id="367" r:id="rId6"/>
    <p:sldId id="368" r:id="rId7"/>
    <p:sldId id="369" r:id="rId8"/>
    <p:sldId id="332" r:id="rId9"/>
    <p:sldId id="334" r:id="rId10"/>
    <p:sldId id="335" r:id="rId11"/>
    <p:sldId id="349" r:id="rId12"/>
    <p:sldId id="350" r:id="rId13"/>
    <p:sldId id="351" r:id="rId14"/>
    <p:sldId id="352" r:id="rId15"/>
    <p:sldId id="353" r:id="rId16"/>
    <p:sldId id="354" r:id="rId17"/>
    <p:sldId id="387" r:id="rId18"/>
    <p:sldId id="383" r:id="rId19"/>
    <p:sldId id="409" r:id="rId20"/>
    <p:sldId id="408" r:id="rId21"/>
    <p:sldId id="436" r:id="rId22"/>
    <p:sldId id="437" r:id="rId23"/>
    <p:sldId id="438" r:id="rId24"/>
    <p:sldId id="439" r:id="rId25"/>
    <p:sldId id="440" r:id="rId26"/>
    <p:sldId id="385" r:id="rId27"/>
    <p:sldId id="384" r:id="rId28"/>
    <p:sldId id="406" r:id="rId29"/>
    <p:sldId id="404" r:id="rId30"/>
    <p:sldId id="405" r:id="rId31"/>
    <p:sldId id="401" r:id="rId32"/>
    <p:sldId id="403" r:id="rId33"/>
    <p:sldId id="399" r:id="rId34"/>
    <p:sldId id="423" r:id="rId35"/>
    <p:sldId id="372" r:id="rId36"/>
    <p:sldId id="398" r:id="rId37"/>
    <p:sldId id="394" r:id="rId38"/>
    <p:sldId id="395" r:id="rId39"/>
    <p:sldId id="378" r:id="rId40"/>
    <p:sldId id="396" r:id="rId41"/>
    <p:sldId id="373" r:id="rId42"/>
    <p:sldId id="420" r:id="rId43"/>
    <p:sldId id="424" r:id="rId44"/>
    <p:sldId id="425" r:id="rId45"/>
    <p:sldId id="429" r:id="rId46"/>
    <p:sldId id="430" r:id="rId47"/>
    <p:sldId id="432" r:id="rId48"/>
    <p:sldId id="434" r:id="rId49"/>
    <p:sldId id="433" r:id="rId50"/>
    <p:sldId id="431" r:id="rId51"/>
    <p:sldId id="427" r:id="rId52"/>
    <p:sldId id="428" r:id="rId53"/>
    <p:sldId id="419" r:id="rId54"/>
    <p:sldId id="410" r:id="rId55"/>
    <p:sldId id="421" r:id="rId56"/>
    <p:sldId id="414" r:id="rId57"/>
    <p:sldId id="422" r:id="rId58"/>
    <p:sldId id="426" r:id="rId59"/>
    <p:sldId id="411" r:id="rId60"/>
    <p:sldId id="412" r:id="rId61"/>
    <p:sldId id="413" r:id="rId62"/>
    <p:sldId id="415" r:id="rId63"/>
    <p:sldId id="416" r:id="rId64"/>
    <p:sldId id="417" r:id="rId65"/>
    <p:sldId id="390" r:id="rId66"/>
    <p:sldId id="391" r:id="rId67"/>
    <p:sldId id="386" r:id="rId68"/>
    <p:sldId id="380" r:id="rId69"/>
    <p:sldId id="381" r:id="rId70"/>
    <p:sldId id="374" r:id="rId71"/>
    <p:sldId id="362" r:id="rId72"/>
    <p:sldId id="371" r:id="rId73"/>
    <p:sldId id="407" r:id="rId74"/>
    <p:sldId id="376" r:id="rId75"/>
    <p:sldId id="370" r:id="rId76"/>
    <p:sldId id="28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32AC87-AC6A-4040-8FC6-22D8F3B95A7E}">
          <p14:sldIdLst>
            <p14:sldId id="256"/>
            <p14:sldId id="365"/>
            <p14:sldId id="366"/>
            <p14:sldId id="367"/>
            <p14:sldId id="368"/>
            <p14:sldId id="369"/>
            <p14:sldId id="332"/>
            <p14:sldId id="334"/>
            <p14:sldId id="335"/>
            <p14:sldId id="349"/>
            <p14:sldId id="350"/>
            <p14:sldId id="351"/>
            <p14:sldId id="352"/>
            <p14:sldId id="353"/>
            <p14:sldId id="354"/>
            <p14:sldId id="387"/>
            <p14:sldId id="383"/>
          </p14:sldIdLst>
        </p14:section>
        <p14:section name="Overview" id="{F0FE3B83-7B6E-4707-93FE-5E666D1AB71A}">
          <p14:sldIdLst>
            <p14:sldId id="409"/>
            <p14:sldId id="408"/>
            <p14:sldId id="436"/>
            <p14:sldId id="437"/>
            <p14:sldId id="438"/>
            <p14:sldId id="439"/>
            <p14:sldId id="440"/>
          </p14:sldIdLst>
        </p14:section>
        <p14:section name="MBSE ontology" id="{7A4E4196-3B70-4168-A510-9495A9056D17}">
          <p14:sldIdLst>
            <p14:sldId id="385"/>
            <p14:sldId id="384"/>
            <p14:sldId id="406"/>
            <p14:sldId id="404"/>
            <p14:sldId id="405"/>
            <p14:sldId id="401"/>
            <p14:sldId id="403"/>
            <p14:sldId id="399"/>
            <p14:sldId id="423"/>
          </p14:sldIdLst>
        </p14:section>
        <p14:section name="SE ontology" id="{C39B0D19-541F-4A49-88C6-3D2DF8A355FB}">
          <p14:sldIdLst>
            <p14:sldId id="372"/>
            <p14:sldId id="398"/>
            <p14:sldId id="394"/>
            <p14:sldId id="395"/>
            <p14:sldId id="378"/>
            <p14:sldId id="396"/>
            <p14:sldId id="373"/>
            <p14:sldId id="420"/>
            <p14:sldId id="424"/>
            <p14:sldId id="425"/>
            <p14:sldId id="429"/>
            <p14:sldId id="430"/>
            <p14:sldId id="432"/>
            <p14:sldId id="434"/>
            <p14:sldId id="433"/>
            <p14:sldId id="431"/>
            <p14:sldId id="427"/>
            <p14:sldId id="428"/>
            <p14:sldId id="419"/>
            <p14:sldId id="410"/>
            <p14:sldId id="421"/>
            <p14:sldId id="414"/>
            <p14:sldId id="422"/>
            <p14:sldId id="426"/>
            <p14:sldId id="411"/>
            <p14:sldId id="412"/>
            <p14:sldId id="413"/>
            <p14:sldId id="415"/>
            <p14:sldId id="416"/>
            <p14:sldId id="417"/>
            <p14:sldId id="390"/>
            <p14:sldId id="391"/>
            <p14:sldId id="386"/>
            <p14:sldId id="380"/>
            <p14:sldId id="381"/>
            <p14:sldId id="374"/>
          </p14:sldIdLst>
        </p14:section>
        <p14:section name="Glossary" id="{CC429B70-5EFC-4F0A-8B72-8DE8031470A9}">
          <p14:sldIdLst>
            <p14:sldId id="362"/>
            <p14:sldId id="371"/>
            <p14:sldId id="407"/>
            <p14:sldId id="376"/>
            <p14:sldId id="370"/>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鲁 金直" initials="鲁" lastIdx="2" clrIdx="0">
    <p:extLst>
      <p:ext uri="{19B8F6BF-5375-455C-9EA6-DF929625EA0E}">
        <p15:presenceInfo xmlns:p15="http://schemas.microsoft.com/office/powerpoint/2012/main" userId="2dacb78e17abd3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3964" autoAdjust="0"/>
  </p:normalViewPr>
  <p:slideViewPr>
    <p:cSldViewPr snapToGrid="0">
      <p:cViewPr varScale="1">
        <p:scale>
          <a:sx n="106" d="100"/>
          <a:sy n="106" d="100"/>
        </p:scale>
        <p:origin x="882" y="7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F9D8D-F9CD-4813-88AB-C44BD78305B1}"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83583-7608-41BB-89D0-407EE3B0595C}" type="slidenum">
              <a:rPr lang="en-US" smtClean="0"/>
              <a:t>‹#›</a:t>
            </a:fld>
            <a:endParaRPr lang="en-US"/>
          </a:p>
        </p:txBody>
      </p:sp>
    </p:spTree>
    <p:extLst>
      <p:ext uri="{BB962C8B-B14F-4D97-AF65-F5344CB8AC3E}">
        <p14:creationId xmlns:p14="http://schemas.microsoft.com/office/powerpoint/2010/main" val="813955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a:t>
            </a:r>
          </a:p>
          <a:p>
            <a:r>
              <a:rPr lang="en-US" dirty="0"/>
              <a:t>(1) is the system science definition. All systems have behavior, but to be able to function in a certain way they must have a certain richness of behavior. For example, fight, flight or hide are behaviors; while response to external threats is a function.</a:t>
            </a:r>
          </a:p>
          <a:p>
            <a:endParaRPr lang="en-US" dirty="0"/>
          </a:p>
          <a:p>
            <a:r>
              <a:rPr lang="en-US" dirty="0"/>
              <a:t>(2) is the more traditional Systems Engineering definition, in which functions are identified top down based on needs and then decomposed and allocated to lower level system.</a:t>
            </a:r>
          </a:p>
          <a:p>
            <a:endParaRPr lang="en-US" dirty="0"/>
          </a:p>
          <a:p>
            <a:r>
              <a:rPr lang="en-US" dirty="0"/>
              <a:t>(3) is a HW/SW or human system component definition, describing a function which can be performed by a single part of the system with identified performance.</a:t>
            </a:r>
          </a:p>
          <a:p>
            <a:endParaRPr lang="en-US" dirty="0"/>
          </a:p>
          <a:p>
            <a:r>
              <a:rPr lang="en-US" dirty="0"/>
              <a:t>(4) is a management </a:t>
            </a:r>
            <a:r>
              <a:rPr lang="en-US" dirty="0" err="1"/>
              <a:t>definiton</a:t>
            </a:r>
            <a:r>
              <a:rPr lang="en-US" dirty="0"/>
              <a:t>, describing how similar functions are collected in organizational units.</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12</a:t>
            </a:fld>
            <a:endParaRPr lang="en-US"/>
          </a:p>
        </p:txBody>
      </p:sp>
    </p:spTree>
    <p:extLst>
      <p:ext uri="{BB962C8B-B14F-4D97-AF65-F5344CB8AC3E}">
        <p14:creationId xmlns:p14="http://schemas.microsoft.com/office/powerpoint/2010/main" val="1931012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Connector = (</a:t>
            </a:r>
            <a:r>
              <a:rPr lang="en-US" dirty="0" err="1"/>
              <a:t>def</a:t>
            </a:r>
            <a:r>
              <a:rPr lang="en-US" dirty="0"/>
              <a:t>) a thing that links two or more things together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41</a:t>
            </a:fld>
            <a:endParaRPr lang="en-US"/>
          </a:p>
        </p:txBody>
      </p:sp>
    </p:spTree>
    <p:extLst>
      <p:ext uri="{BB962C8B-B14F-4D97-AF65-F5344CB8AC3E}">
        <p14:creationId xmlns:p14="http://schemas.microsoft.com/office/powerpoint/2010/main" val="148376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Connector = (</a:t>
            </a:r>
            <a:r>
              <a:rPr lang="en-US" dirty="0" err="1"/>
              <a:t>def</a:t>
            </a:r>
            <a:r>
              <a:rPr lang="en-US" dirty="0"/>
              <a:t>) a thing that links two or more things together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42</a:t>
            </a:fld>
            <a:endParaRPr lang="en-US"/>
          </a:p>
        </p:txBody>
      </p:sp>
    </p:spTree>
    <p:extLst>
      <p:ext uri="{BB962C8B-B14F-4D97-AF65-F5344CB8AC3E}">
        <p14:creationId xmlns:p14="http://schemas.microsoft.com/office/powerpoint/2010/main" val="314400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Connector = (</a:t>
            </a:r>
            <a:r>
              <a:rPr lang="en-US" dirty="0" err="1"/>
              <a:t>def</a:t>
            </a:r>
            <a:r>
              <a:rPr lang="en-US" dirty="0"/>
              <a:t>) a thing that links two or more things together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53</a:t>
            </a:fld>
            <a:endParaRPr lang="en-US"/>
          </a:p>
        </p:txBody>
      </p:sp>
    </p:spTree>
    <p:extLst>
      <p:ext uri="{BB962C8B-B14F-4D97-AF65-F5344CB8AC3E}">
        <p14:creationId xmlns:p14="http://schemas.microsoft.com/office/powerpoint/2010/main" val="1861316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54</a:t>
            </a:fld>
            <a:endParaRPr lang="en-US"/>
          </a:p>
        </p:txBody>
      </p:sp>
    </p:spTree>
    <p:extLst>
      <p:ext uri="{BB962C8B-B14F-4D97-AF65-F5344CB8AC3E}">
        <p14:creationId xmlns:p14="http://schemas.microsoft.com/office/powerpoint/2010/main" val="3603483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55</a:t>
            </a:fld>
            <a:endParaRPr lang="en-US"/>
          </a:p>
        </p:txBody>
      </p:sp>
    </p:spTree>
    <p:extLst>
      <p:ext uri="{BB962C8B-B14F-4D97-AF65-F5344CB8AC3E}">
        <p14:creationId xmlns:p14="http://schemas.microsoft.com/office/powerpoint/2010/main" val="1529563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56</a:t>
            </a:fld>
            <a:endParaRPr lang="en-US"/>
          </a:p>
        </p:txBody>
      </p:sp>
    </p:spTree>
    <p:extLst>
      <p:ext uri="{BB962C8B-B14F-4D97-AF65-F5344CB8AC3E}">
        <p14:creationId xmlns:p14="http://schemas.microsoft.com/office/powerpoint/2010/main" val="268045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There is also discussion about State vs Stasis (unchanging and static) Maintenance</a:t>
            </a:r>
            <a:r>
              <a:rPr lang="en-US" altLang="zh-CN" dirty="0"/>
              <a:t> WG (ask for this definition)</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57</a:t>
            </a:fld>
            <a:endParaRPr lang="en-US"/>
          </a:p>
        </p:txBody>
      </p:sp>
    </p:spTree>
    <p:extLst>
      <p:ext uri="{BB962C8B-B14F-4D97-AF65-F5344CB8AC3E}">
        <p14:creationId xmlns:p14="http://schemas.microsoft.com/office/powerpoint/2010/main" val="1029495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58</a:t>
            </a:fld>
            <a:endParaRPr lang="en-US"/>
          </a:p>
        </p:txBody>
      </p:sp>
    </p:spTree>
    <p:extLst>
      <p:ext uri="{BB962C8B-B14F-4D97-AF65-F5344CB8AC3E}">
        <p14:creationId xmlns:p14="http://schemas.microsoft.com/office/powerpoint/2010/main" val="4153461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59</a:t>
            </a:fld>
            <a:endParaRPr lang="en-US"/>
          </a:p>
        </p:txBody>
      </p:sp>
    </p:spTree>
    <p:extLst>
      <p:ext uri="{BB962C8B-B14F-4D97-AF65-F5344CB8AC3E}">
        <p14:creationId xmlns:p14="http://schemas.microsoft.com/office/powerpoint/2010/main" val="4105028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There is also discussion about State vs Stasis (unchanging and static) Maintenance</a:t>
            </a:r>
            <a:r>
              <a:rPr lang="en-US" altLang="zh-CN" dirty="0"/>
              <a:t> WG (ask for this definition)</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64</a:t>
            </a:fld>
            <a:endParaRPr lang="en-US"/>
          </a:p>
        </p:txBody>
      </p:sp>
    </p:spTree>
    <p:extLst>
      <p:ext uri="{BB962C8B-B14F-4D97-AF65-F5344CB8AC3E}">
        <p14:creationId xmlns:p14="http://schemas.microsoft.com/office/powerpoint/2010/main" val="418090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Discussion</a:t>
            </a:r>
          </a:p>
          <a:p>
            <a:r>
              <a:rPr lang="en-US" sz="1200" b="0" i="0" kern="1200" dirty="0">
                <a:solidFill>
                  <a:schemeClr val="tx1"/>
                </a:solidFill>
                <a:effectLst/>
                <a:latin typeface="+mn-lt"/>
                <a:ea typeface="+mn-ea"/>
                <a:cs typeface="+mn-cs"/>
              </a:rPr>
              <a:t>(1) This is the system science definition. Any system has behavior if its actions are in some way visible to systems around it.</a:t>
            </a:r>
          </a:p>
          <a:p>
            <a:r>
              <a:rPr lang="en-US" sz="1200" b="0" i="0" kern="1200" dirty="0">
                <a:solidFill>
                  <a:schemeClr val="tx1"/>
                </a:solidFill>
                <a:effectLst/>
                <a:latin typeface="+mn-lt"/>
                <a:ea typeface="+mn-ea"/>
                <a:cs typeface="+mn-cs"/>
              </a:rPr>
              <a:t>(2) This definition associates behavior with an emergent outcome of (complex) deployed system, more </a:t>
            </a:r>
            <a:r>
              <a:rPr lang="en-US" sz="1200" b="0" i="0" kern="1200" dirty="0" err="1">
                <a:solidFill>
                  <a:schemeClr val="tx1"/>
                </a:solidFill>
                <a:effectLst/>
                <a:latin typeface="+mn-lt"/>
                <a:ea typeface="+mn-ea"/>
                <a:cs typeface="+mn-cs"/>
              </a:rPr>
              <a:t>analogus</a:t>
            </a:r>
            <a:r>
              <a:rPr lang="en-US" sz="1200" b="0" i="0" kern="1200" dirty="0">
                <a:solidFill>
                  <a:schemeClr val="tx1"/>
                </a:solidFill>
                <a:effectLst/>
                <a:latin typeface="+mn-lt"/>
                <a:ea typeface="+mn-ea"/>
                <a:cs typeface="+mn-cs"/>
              </a:rPr>
              <a:t> to human/animal behavior. Taking this view, the whole organism has behavior but not any of its element systems; e.g., cars have behavior (when driven by people), engines have functions.</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13</a:t>
            </a:fld>
            <a:endParaRPr lang="en-US"/>
          </a:p>
        </p:txBody>
      </p:sp>
    </p:spTree>
    <p:extLst>
      <p:ext uri="{BB962C8B-B14F-4D97-AF65-F5344CB8AC3E}">
        <p14:creationId xmlns:p14="http://schemas.microsoft.com/office/powerpoint/2010/main" val="4209428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http://www.fmc-modeling.org/download/publications/wendt_1998-concept_of_state_in_system_theory.pdf, state</a:t>
            </a:r>
          </a:p>
        </p:txBody>
      </p:sp>
      <p:sp>
        <p:nvSpPr>
          <p:cNvPr id="4" name="Slide Number Placeholder 3"/>
          <p:cNvSpPr>
            <a:spLocks noGrp="1"/>
          </p:cNvSpPr>
          <p:nvPr>
            <p:ph type="sldNum" sz="quarter" idx="10"/>
          </p:nvPr>
        </p:nvSpPr>
        <p:spPr/>
        <p:txBody>
          <a:bodyPr/>
          <a:lstStyle/>
          <a:p>
            <a:fld id="{06483583-7608-41BB-89D0-407EE3B0595C}" type="slidenum">
              <a:rPr lang="en-US" smtClean="0"/>
              <a:t>65</a:t>
            </a:fld>
            <a:endParaRPr lang="en-US"/>
          </a:p>
        </p:txBody>
      </p:sp>
    </p:spTree>
    <p:extLst>
      <p:ext uri="{BB962C8B-B14F-4D97-AF65-F5344CB8AC3E}">
        <p14:creationId xmlns:p14="http://schemas.microsoft.com/office/powerpoint/2010/main" val="4022235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66</a:t>
            </a:fld>
            <a:endParaRPr lang="en-US"/>
          </a:p>
        </p:txBody>
      </p:sp>
    </p:spTree>
    <p:extLst>
      <p:ext uri="{BB962C8B-B14F-4D97-AF65-F5344CB8AC3E}">
        <p14:creationId xmlns:p14="http://schemas.microsoft.com/office/powerpoint/2010/main" val="2334468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67</a:t>
            </a:fld>
            <a:endParaRPr lang="en-US"/>
          </a:p>
        </p:txBody>
      </p:sp>
    </p:spTree>
    <p:extLst>
      <p:ext uri="{BB962C8B-B14F-4D97-AF65-F5344CB8AC3E}">
        <p14:creationId xmlns:p14="http://schemas.microsoft.com/office/powerpoint/2010/main" val="2462939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Discussion</a:t>
            </a:r>
          </a:p>
          <a:p>
            <a:r>
              <a:rPr lang="en-US" sz="1200" b="0" i="0" kern="1200" dirty="0">
                <a:solidFill>
                  <a:schemeClr val="tx1"/>
                </a:solidFill>
                <a:effectLst/>
                <a:latin typeface="+mn-lt"/>
                <a:ea typeface="+mn-ea"/>
                <a:cs typeface="+mn-cs"/>
              </a:rPr>
              <a:t>(1) This is the system science definition. Any system has behavior if its actions are in some way visible to systems around it.</a:t>
            </a:r>
          </a:p>
          <a:p>
            <a:r>
              <a:rPr lang="en-US" sz="1200" b="0" i="0" kern="1200" dirty="0">
                <a:solidFill>
                  <a:schemeClr val="tx1"/>
                </a:solidFill>
                <a:effectLst/>
                <a:latin typeface="+mn-lt"/>
                <a:ea typeface="+mn-ea"/>
                <a:cs typeface="+mn-cs"/>
              </a:rPr>
              <a:t>(2) This definition associates behavior with an emergent outcome of (complex) deployed system, more </a:t>
            </a:r>
            <a:r>
              <a:rPr lang="en-US" sz="1200" b="0" i="0" kern="1200" dirty="0" err="1">
                <a:solidFill>
                  <a:schemeClr val="tx1"/>
                </a:solidFill>
                <a:effectLst/>
                <a:latin typeface="+mn-lt"/>
                <a:ea typeface="+mn-ea"/>
                <a:cs typeface="+mn-cs"/>
              </a:rPr>
              <a:t>analogus</a:t>
            </a:r>
            <a:r>
              <a:rPr lang="en-US" sz="1200" b="0" i="0" kern="1200" dirty="0">
                <a:solidFill>
                  <a:schemeClr val="tx1"/>
                </a:solidFill>
                <a:effectLst/>
                <a:latin typeface="+mn-lt"/>
                <a:ea typeface="+mn-ea"/>
                <a:cs typeface="+mn-cs"/>
              </a:rPr>
              <a:t> to human/animal behavior. Taking this view, the whole organism has behavior but not any of its element systems; e.g., cars have behavior (when driven by people), engines have functions.</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68</a:t>
            </a:fld>
            <a:endParaRPr lang="en-US"/>
          </a:p>
        </p:txBody>
      </p:sp>
    </p:spTree>
    <p:extLst>
      <p:ext uri="{BB962C8B-B14F-4D97-AF65-F5344CB8AC3E}">
        <p14:creationId xmlns:p14="http://schemas.microsoft.com/office/powerpoint/2010/main" val="3576923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functional aspects:</a:t>
            </a:r>
            <a:r>
              <a:rPr lang="en-US" baseline="0" dirty="0"/>
              <a:t> process function, control function,…. ISO/IEC 81346</a:t>
            </a:r>
            <a:r>
              <a:rPr lang="zh-CN" altLang="en-US" baseline="0" dirty="0"/>
              <a:t>， </a:t>
            </a:r>
            <a:r>
              <a:rPr lang="en-US" dirty="0">
                <a:solidFill>
                  <a:schemeClr val="bg1"/>
                </a:solidFill>
              </a:rPr>
              <a:t>fundamental concepts or properties </a:t>
            </a:r>
            <a:r>
              <a:rPr lang="en-US" altLang="zh-CN" dirty="0">
                <a:solidFill>
                  <a:schemeClr val="bg1"/>
                </a:solidFill>
              </a:rPr>
              <a:t>explain</a:t>
            </a:r>
            <a:endParaRPr lang="en-US" dirty="0">
              <a:solidFill>
                <a:schemeClr val="bg1"/>
              </a:solidFill>
            </a:endParaRP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69</a:t>
            </a:fld>
            <a:endParaRPr lang="en-US"/>
          </a:p>
        </p:txBody>
      </p:sp>
    </p:spTree>
    <p:extLst>
      <p:ext uri="{BB962C8B-B14F-4D97-AF65-F5344CB8AC3E}">
        <p14:creationId xmlns:p14="http://schemas.microsoft.com/office/powerpoint/2010/main" val="249848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70</a:t>
            </a:fld>
            <a:endParaRPr lang="en-US"/>
          </a:p>
        </p:txBody>
      </p:sp>
    </p:spTree>
    <p:extLst>
      <p:ext uri="{BB962C8B-B14F-4D97-AF65-F5344CB8AC3E}">
        <p14:creationId xmlns:p14="http://schemas.microsoft.com/office/powerpoint/2010/main" val="1287436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71</a:t>
            </a:fld>
            <a:endParaRPr lang="en-US"/>
          </a:p>
        </p:txBody>
      </p:sp>
    </p:spTree>
    <p:extLst>
      <p:ext uri="{BB962C8B-B14F-4D97-AF65-F5344CB8AC3E}">
        <p14:creationId xmlns:p14="http://schemas.microsoft.com/office/powerpoint/2010/main" val="351990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72</a:t>
            </a:fld>
            <a:endParaRPr lang="en-US"/>
          </a:p>
        </p:txBody>
      </p:sp>
    </p:spTree>
    <p:extLst>
      <p:ext uri="{BB962C8B-B14F-4D97-AF65-F5344CB8AC3E}">
        <p14:creationId xmlns:p14="http://schemas.microsoft.com/office/powerpoint/2010/main" val="61134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73</a:t>
            </a:fld>
            <a:endParaRPr lang="en-US"/>
          </a:p>
        </p:txBody>
      </p:sp>
    </p:spTree>
    <p:extLst>
      <p:ext uri="{BB962C8B-B14F-4D97-AF65-F5344CB8AC3E}">
        <p14:creationId xmlns:p14="http://schemas.microsoft.com/office/powerpoint/2010/main" val="263236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74</a:t>
            </a:fld>
            <a:endParaRPr lang="en-US"/>
          </a:p>
        </p:txBody>
      </p:sp>
    </p:spTree>
    <p:extLst>
      <p:ext uri="{BB962C8B-B14F-4D97-AF65-F5344CB8AC3E}">
        <p14:creationId xmlns:p14="http://schemas.microsoft.com/office/powerpoint/2010/main" val="3197046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14</a:t>
            </a:fld>
            <a:endParaRPr lang="en-US"/>
          </a:p>
        </p:txBody>
      </p:sp>
    </p:spTree>
    <p:extLst>
      <p:ext uri="{BB962C8B-B14F-4D97-AF65-F5344CB8AC3E}">
        <p14:creationId xmlns:p14="http://schemas.microsoft.com/office/powerpoint/2010/main" val="277037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17</a:t>
            </a:fld>
            <a:endParaRPr lang="en-US"/>
          </a:p>
        </p:txBody>
      </p:sp>
    </p:spTree>
    <p:extLst>
      <p:ext uri="{BB962C8B-B14F-4D97-AF65-F5344CB8AC3E}">
        <p14:creationId xmlns:p14="http://schemas.microsoft.com/office/powerpoint/2010/main" val="2541626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483583-7608-41BB-89D0-407EE3B0595C}" type="slidenum">
              <a:rPr lang="en-US" smtClean="0"/>
              <a:t>23</a:t>
            </a:fld>
            <a:endParaRPr lang="en-US"/>
          </a:p>
        </p:txBody>
      </p:sp>
    </p:spTree>
    <p:extLst>
      <p:ext uri="{BB962C8B-B14F-4D97-AF65-F5344CB8AC3E}">
        <p14:creationId xmlns:p14="http://schemas.microsoft.com/office/powerpoint/2010/main" val="67670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483583-7608-41BB-89D0-407EE3B0595C}" type="slidenum">
              <a:rPr lang="en-US" smtClean="0"/>
              <a:t>24</a:t>
            </a:fld>
            <a:endParaRPr lang="en-US"/>
          </a:p>
        </p:txBody>
      </p:sp>
    </p:spTree>
    <p:extLst>
      <p:ext uri="{BB962C8B-B14F-4D97-AF65-F5344CB8AC3E}">
        <p14:creationId xmlns:p14="http://schemas.microsoft.com/office/powerpoint/2010/main" val="98902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Discussion</a:t>
            </a:r>
          </a:p>
          <a:p>
            <a:r>
              <a:rPr lang="en-US" dirty="0"/>
              <a:t>(1) is a system science definition and can be applied to any system.</a:t>
            </a:r>
          </a:p>
          <a:p>
            <a:endParaRPr lang="en-US" dirty="0"/>
          </a:p>
          <a:p>
            <a:r>
              <a:rPr lang="en-US" dirty="0"/>
              <a:t>(2) is an engineered system definition, and distinguishes between the different environments that exist during the life of a system.</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38</a:t>
            </a:fld>
            <a:endParaRPr lang="en-US"/>
          </a:p>
        </p:txBody>
      </p:sp>
    </p:spTree>
    <p:extLst>
      <p:ext uri="{BB962C8B-B14F-4D97-AF65-F5344CB8AC3E}">
        <p14:creationId xmlns:p14="http://schemas.microsoft.com/office/powerpoint/2010/main" val="8760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39</a:t>
            </a:fld>
            <a:endParaRPr lang="en-US"/>
          </a:p>
        </p:txBody>
      </p:sp>
    </p:spTree>
    <p:extLst>
      <p:ext uri="{BB962C8B-B14F-4D97-AF65-F5344CB8AC3E}">
        <p14:creationId xmlns:p14="http://schemas.microsoft.com/office/powerpoint/2010/main" val="37063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a relation between (status which) two collections</a:t>
            </a:r>
            <a:r>
              <a:rPr lang="en-US" b="1" baseline="0" dirty="0">
                <a:solidFill>
                  <a:srgbClr val="FF0000"/>
                </a:solidFill>
              </a:rPr>
              <a:t> of</a:t>
            </a:r>
            <a:r>
              <a:rPr lang="en-US" b="1" dirty="0">
                <a:solidFill>
                  <a:srgbClr val="FF0000"/>
                </a:solidFill>
              </a:rPr>
              <a:t> elements which acts on each others to have an effort on them.</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In </a:t>
            </a:r>
            <a:r>
              <a:rPr lang="en-US" b="1" dirty="0" err="1">
                <a:solidFill>
                  <a:srgbClr val="FF0000"/>
                </a:solidFill>
              </a:rPr>
              <a:t>sysml</a:t>
            </a:r>
            <a:r>
              <a:rPr lang="en-US" b="1" dirty="0">
                <a:solidFill>
                  <a:srgbClr val="FF0000"/>
                </a:solidFill>
              </a:rPr>
              <a:t> diagram, interface is linking or element? David: Two ports implement an interface.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Interface in </a:t>
            </a:r>
            <a:r>
              <a:rPr lang="en-US" b="1" dirty="0" err="1">
                <a:solidFill>
                  <a:srgbClr val="FF0000"/>
                </a:solidFill>
              </a:rPr>
              <a:t>SysMl</a:t>
            </a:r>
            <a:r>
              <a:rPr lang="en-US" b="1" dirty="0">
                <a:solidFill>
                  <a:srgbClr val="FF0000"/>
                </a:solidFill>
              </a:rPr>
              <a:t> is about the structure or type of what we exchange through connected ports.</a:t>
            </a:r>
            <a:r>
              <a:rPr lang="en-US" b="1" baseline="0" dirty="0">
                <a:solidFill>
                  <a:srgbClr val="FF0000"/>
                </a:solidFill>
              </a:rPr>
              <a:t> </a:t>
            </a:r>
            <a:r>
              <a:rPr lang="en-US" b="1" dirty="0">
                <a:solidFill>
                  <a:srgbClr val="FF0000"/>
                </a:solidFill>
              </a:rPr>
              <a:t>Site is a good concept for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We use fiat boundaries everywhere in our system breakdowns.</a:t>
            </a:r>
            <a:r>
              <a:rPr lang="en-US" b="1" baseline="0" dirty="0">
                <a:solidFill>
                  <a:srgbClr val="FF0000"/>
                </a:solidFill>
              </a:rPr>
              <a:t> </a:t>
            </a:r>
            <a:r>
              <a:rPr lang="en-US" b="1" dirty="0">
                <a:solidFill>
                  <a:srgbClr val="FF0000"/>
                </a:solidFill>
              </a:rPr>
              <a:t>But there is physical continuity across these boundaries.</a:t>
            </a:r>
            <a:r>
              <a:rPr lang="en-US" b="1" baseline="0" dirty="0">
                <a:solidFill>
                  <a:srgbClr val="FF0000"/>
                </a:solidFill>
              </a:rPr>
              <a:t> </a:t>
            </a:r>
            <a:r>
              <a:rPr lang="en-US" b="1" dirty="0">
                <a:solidFill>
                  <a:srgbClr val="FF0000"/>
                </a:solidFill>
              </a:rPr>
              <a:t>Connection?.</a:t>
            </a:r>
            <a:r>
              <a:rPr lang="en-US" b="1" baseline="0" dirty="0">
                <a:solidFill>
                  <a:srgbClr val="FF0000"/>
                </a:solidFill>
              </a:rPr>
              <a:t> </a:t>
            </a:r>
            <a:r>
              <a:rPr lang="en-US" b="1" dirty="0">
                <a:solidFill>
                  <a:srgbClr val="FF0000"/>
                </a:solidFill>
              </a:rPr>
              <a:t>It works also for pipes.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40</a:t>
            </a:fld>
            <a:endParaRPr lang="en-US"/>
          </a:p>
        </p:txBody>
      </p:sp>
    </p:spTree>
    <p:extLst>
      <p:ext uri="{BB962C8B-B14F-4D97-AF65-F5344CB8AC3E}">
        <p14:creationId xmlns:p14="http://schemas.microsoft.com/office/powerpoint/2010/main" val="328550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51EA13-D86F-497A-9112-ED4FA5239A9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3908137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1EA13-D86F-497A-9112-ED4FA5239A9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6038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1EA13-D86F-497A-9112-ED4FA5239A9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491337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0"/>
            <a:ext cx="10416116" cy="6597651"/>
          </a:xfrm>
        </p:spPr>
        <p:txBody>
          <a:bodyPr/>
          <a:lstStyle/>
          <a:p>
            <a:r>
              <a:rPr lang="en-US"/>
              <a:t>Click icon to add picture</a:t>
            </a:r>
            <a:endParaRPr lang="fr-F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Image 6">
            <a:extLst>
              <a:ext uri="{FF2B5EF4-FFF2-40B4-BE49-F238E27FC236}">
                <a16:creationId xmlns:a16="http://schemas.microsoft.com/office/drawing/2014/main" id="{F3A61A89-D1E3-8A40-82D6-9A86AEBFAF36}"/>
              </a:ext>
            </a:extLst>
          </p:cNvPr>
          <p:cNvPicPr>
            <a:picLocks noChangeAspect="1"/>
          </p:cNvPicPr>
          <p:nvPr userDrawn="1"/>
        </p:nvPicPr>
        <p:blipFill>
          <a:blip r:embed="rId2"/>
          <a:stretch>
            <a:fillRect/>
          </a:stretch>
        </p:blipFill>
        <p:spPr>
          <a:xfrm>
            <a:off x="266701" y="6105691"/>
            <a:ext cx="748724" cy="489843"/>
          </a:xfrm>
          <a:prstGeom prst="rect">
            <a:avLst/>
          </a:prstGeom>
        </p:spPr>
      </p:pic>
      <p:sp>
        <p:nvSpPr>
          <p:cNvPr id="8" name="Rectangle 7">
            <a:extLst>
              <a:ext uri="{FF2B5EF4-FFF2-40B4-BE49-F238E27FC236}">
                <a16:creationId xmlns:a16="http://schemas.microsoft.com/office/drawing/2014/main" id="{5B5BFF46-A721-4641-AD59-B3251C9D9E0D}"/>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3"/>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anchor="ctr">
            <a:noAutofit/>
          </a:bodyPr>
          <a:lstStyle>
            <a:lvl1pPr marL="0" indent="0" algn="ctr">
              <a:buNone/>
              <a:defRPr sz="1467"/>
            </a:lvl1pPr>
          </a:lstStyle>
          <a:p>
            <a:pPr lvl="0"/>
            <a:r>
              <a:rPr lang="en-US"/>
              <a:t>Edit Master text styles</a:t>
            </a:r>
          </a:p>
        </p:txBody>
      </p:sp>
    </p:spTree>
    <p:extLst>
      <p:ext uri="{BB962C8B-B14F-4D97-AF65-F5344CB8AC3E}">
        <p14:creationId xmlns:p14="http://schemas.microsoft.com/office/powerpoint/2010/main" val="23058970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89997"/>
      </p:ext>
    </p:extLst>
  </p:cSld>
  <p:clrMapOvr>
    <a:masterClrMapping/>
  </p:clrMapOvr>
  <p:extLst>
    <p:ext uri="{DCECCB84-F9BA-43D5-87BE-67443E8EF086}">
      <p15:sldGuideLst xmlns:p15="http://schemas.microsoft.com/office/powerpoint/2012/main">
        <p15:guide id="3" pos="7333">
          <p15:clr>
            <a:srgbClr val="FBAE40"/>
          </p15:clr>
        </p15:guide>
        <p15:guide id="4" orient="horz" pos="6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0"/>
            <a:ext cx="10416116" cy="6597651"/>
          </a:xfrm>
        </p:spPr>
        <p:txBody>
          <a:bodyPr/>
          <a:lstStyle/>
          <a:p>
            <a:r>
              <a:rPr lang="en-US"/>
              <a:t>Click icon to add picture</a:t>
            </a:r>
            <a:endParaRPr lang="fr-F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Image 6">
            <a:extLst>
              <a:ext uri="{FF2B5EF4-FFF2-40B4-BE49-F238E27FC236}">
                <a16:creationId xmlns:a16="http://schemas.microsoft.com/office/drawing/2014/main" id="{F3A61A89-D1E3-8A40-82D6-9A86AEBFAF36}"/>
              </a:ext>
            </a:extLst>
          </p:cNvPr>
          <p:cNvPicPr>
            <a:picLocks noChangeAspect="1"/>
          </p:cNvPicPr>
          <p:nvPr userDrawn="1"/>
        </p:nvPicPr>
        <p:blipFill>
          <a:blip r:embed="rId2"/>
          <a:stretch>
            <a:fillRect/>
          </a:stretch>
        </p:blipFill>
        <p:spPr>
          <a:xfrm>
            <a:off x="266701" y="6105691"/>
            <a:ext cx="748724" cy="489843"/>
          </a:xfrm>
          <a:prstGeom prst="rect">
            <a:avLst/>
          </a:prstGeom>
        </p:spPr>
      </p:pic>
      <p:sp>
        <p:nvSpPr>
          <p:cNvPr id="8" name="Rectangle 7">
            <a:extLst>
              <a:ext uri="{FF2B5EF4-FFF2-40B4-BE49-F238E27FC236}">
                <a16:creationId xmlns:a16="http://schemas.microsoft.com/office/drawing/2014/main" id="{5B5BFF46-A721-4641-AD59-B3251C9D9E0D}"/>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3"/>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anchor="ctr">
            <a:noAutofit/>
          </a:bodyPr>
          <a:lstStyle>
            <a:lvl1pPr marL="0" indent="0" algn="ctr">
              <a:buNone/>
              <a:defRPr sz="1467"/>
            </a:lvl1pPr>
          </a:lstStyle>
          <a:p>
            <a:pPr lvl="0"/>
            <a:r>
              <a:rPr lang="en-US"/>
              <a:t>Edit Master text styles</a:t>
            </a:r>
          </a:p>
        </p:txBody>
      </p:sp>
    </p:spTree>
    <p:extLst>
      <p:ext uri="{BB962C8B-B14F-4D97-AF65-F5344CB8AC3E}">
        <p14:creationId xmlns:p14="http://schemas.microsoft.com/office/powerpoint/2010/main" val="38795799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613251"/>
            <a:ext cx="10416116" cy="6244749"/>
          </a:xfrm>
        </p:spPr>
        <p:txBody>
          <a:bodyPr/>
          <a:lstStyle/>
          <a:p>
            <a:r>
              <a:rPr lang="en-US"/>
              <a:t>Click icon to add picture</a:t>
            </a:r>
            <a:endParaRPr lang="fr-F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Image 6">
            <a:extLst>
              <a:ext uri="{FF2B5EF4-FFF2-40B4-BE49-F238E27FC236}">
                <a16:creationId xmlns:a16="http://schemas.microsoft.com/office/drawing/2014/main" id="{F3A61A89-D1E3-8A40-82D6-9A86AEBFAF36}"/>
              </a:ext>
            </a:extLst>
          </p:cNvPr>
          <p:cNvPicPr>
            <a:picLocks noChangeAspect="1"/>
          </p:cNvPicPr>
          <p:nvPr userDrawn="1"/>
        </p:nvPicPr>
        <p:blipFill>
          <a:blip r:embed="rId2"/>
          <a:stretch>
            <a:fillRect/>
          </a:stretch>
        </p:blipFill>
        <p:spPr>
          <a:xfrm>
            <a:off x="266701" y="6105691"/>
            <a:ext cx="748724" cy="489843"/>
          </a:xfrm>
          <a:prstGeom prst="rect">
            <a:avLst/>
          </a:prstGeom>
        </p:spPr>
      </p:pic>
      <p:sp>
        <p:nvSpPr>
          <p:cNvPr id="8" name="Rectangle 7">
            <a:extLst>
              <a:ext uri="{FF2B5EF4-FFF2-40B4-BE49-F238E27FC236}">
                <a16:creationId xmlns:a16="http://schemas.microsoft.com/office/drawing/2014/main" id="{5B5BFF46-A721-4641-AD59-B3251C9D9E0D}"/>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3"/>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anchor="ctr">
            <a:noAutofit/>
          </a:bodyPr>
          <a:lstStyle>
            <a:lvl1pPr marL="0" indent="0" algn="ctr">
              <a:buNone/>
              <a:defRPr sz="1467"/>
            </a:lvl1pPr>
          </a:lstStyle>
          <a:p>
            <a:pPr lvl="0"/>
            <a:r>
              <a:rPr lang="en-US"/>
              <a:t>Edit Master text styles</a:t>
            </a:r>
          </a:p>
        </p:txBody>
      </p:sp>
    </p:spTree>
    <p:extLst>
      <p:ext uri="{BB962C8B-B14F-4D97-AF65-F5344CB8AC3E}">
        <p14:creationId xmlns:p14="http://schemas.microsoft.com/office/powerpoint/2010/main" val="36114692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en-US"/>
              <a:t>Click icon to add picture</a:t>
            </a:r>
            <a:endParaRPr lang="fr-FR"/>
          </a:p>
        </p:txBody>
      </p:sp>
      <p:sp>
        <p:nvSpPr>
          <p:cNvPr id="4" name="Date Placeholder 3">
            <a:extLst>
              <a:ext uri="{FF2B5EF4-FFF2-40B4-BE49-F238E27FC236}">
                <a16:creationId xmlns:a16="http://schemas.microsoft.com/office/drawing/2014/main" id="{E92B4F67-DE02-4B40-A57A-6252C94B87E0}"/>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5" name="Footer Placeholder 4">
            <a:extLst>
              <a:ext uri="{FF2B5EF4-FFF2-40B4-BE49-F238E27FC236}">
                <a16:creationId xmlns:a16="http://schemas.microsoft.com/office/drawing/2014/main" id="{2B760109-9BD4-4560-8620-AA4752470ABC}"/>
              </a:ext>
            </a:extLst>
          </p:cNvPr>
          <p:cNvSpPr>
            <a:spLocks noGrp="1"/>
          </p:cNvSpPr>
          <p:nvPr>
            <p:ph type="ftr" sz="quarter" idx="15"/>
          </p:nvPr>
        </p:nvSpPr>
        <p:spPr/>
        <p:txBody>
          <a:bodyPr/>
          <a:lstStyle/>
          <a:p>
            <a:r>
              <a:rPr lang="fr-FR"/>
              <a:t>D. Kiritsis</a:t>
            </a:r>
            <a:endParaRPr lang="fr-FR" dirty="0"/>
          </a:p>
        </p:txBody>
      </p:sp>
      <p:sp>
        <p:nvSpPr>
          <p:cNvPr id="6" name="Slide Number Placeholder 5">
            <a:extLst>
              <a:ext uri="{FF2B5EF4-FFF2-40B4-BE49-F238E27FC236}">
                <a16:creationId xmlns:a16="http://schemas.microsoft.com/office/drawing/2014/main" id="{D1BE8E18-2607-4D9F-B5A1-8AA851118AF2}"/>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349162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en-US"/>
              <a:t>Click icon to add picture</a:t>
            </a:r>
            <a:endParaRPr lang="fr-FR"/>
          </a:p>
        </p:txBody>
      </p:sp>
      <p:sp>
        <p:nvSpPr>
          <p:cNvPr id="8" name="Espace réservé de la date 7">
            <a:extLst>
              <a:ext uri="{FF2B5EF4-FFF2-40B4-BE49-F238E27FC236}">
                <a16:creationId xmlns:a16="http://schemas.microsoft.com/office/drawing/2014/main" id="{0689E292-9EDE-E545-B5BB-44F642139226}"/>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10" name="Espace réservé du pied de page 9">
            <a:extLst>
              <a:ext uri="{FF2B5EF4-FFF2-40B4-BE49-F238E27FC236}">
                <a16:creationId xmlns:a16="http://schemas.microsoft.com/office/drawing/2014/main" id="{37734379-211F-7A48-AF81-B05DC5852FC0}"/>
              </a:ext>
            </a:extLst>
          </p:cNvPr>
          <p:cNvSpPr>
            <a:spLocks noGrp="1"/>
          </p:cNvSpPr>
          <p:nvPr>
            <p:ph type="ftr" sz="quarter" idx="15"/>
          </p:nvPr>
        </p:nvSpPr>
        <p:spPr/>
        <p:txBody>
          <a:bodyPr/>
          <a:lstStyle/>
          <a:p>
            <a:r>
              <a:rPr lang="fr-FR"/>
              <a:t>D. Kiritsis</a:t>
            </a:r>
            <a:endParaRPr lang="fr-FR" dirty="0"/>
          </a:p>
        </p:txBody>
      </p:sp>
      <p:sp>
        <p:nvSpPr>
          <p:cNvPr id="11" name="Espace réservé du numéro de diapositive 10">
            <a:extLst>
              <a:ext uri="{FF2B5EF4-FFF2-40B4-BE49-F238E27FC236}">
                <a16:creationId xmlns:a16="http://schemas.microsoft.com/office/drawing/2014/main" id="{A8A4DE53-DFC6-9840-BD88-DE883469122B}"/>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54809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206501" y="207311"/>
            <a:ext cx="7030255" cy="462391"/>
          </a:xfrm>
        </p:spPr>
        <p:txBody>
          <a:bodyPr>
            <a:normAutofit/>
          </a:bodyPr>
          <a:lstStyle>
            <a:lvl1pPr>
              <a:defRPr sz="2667"/>
            </a:lvl1pPr>
          </a:lstStyle>
          <a:p>
            <a:r>
              <a:rPr lang="en-US" dirty="0"/>
              <a:t>Click to edit Master title style</a:t>
            </a:r>
          </a:p>
        </p:txBody>
      </p:sp>
      <p:sp>
        <p:nvSpPr>
          <p:cNvPr id="3" name="Content Placeholder 2"/>
          <p:cNvSpPr>
            <a:spLocks noGrp="1"/>
          </p:cNvSpPr>
          <p:nvPr>
            <p:ph idx="1"/>
          </p:nvPr>
        </p:nvSpPr>
        <p:spPr>
          <a:xfrm>
            <a:off x="1206501" y="818525"/>
            <a:ext cx="10301817" cy="5782089"/>
          </a:xfrm>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20345C35-EDF5-5A47-A00F-DC6E044D698B}"/>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8" name="Espace réservé du pied de page 7">
            <a:extLst>
              <a:ext uri="{FF2B5EF4-FFF2-40B4-BE49-F238E27FC236}">
                <a16:creationId xmlns:a16="http://schemas.microsoft.com/office/drawing/2014/main" id="{32B9D2D7-D6A4-5B43-938B-9FAE308191F9}"/>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9" name="Espace réservé du numéro de diapositive 8">
            <a:extLst>
              <a:ext uri="{FF2B5EF4-FFF2-40B4-BE49-F238E27FC236}">
                <a16:creationId xmlns:a16="http://schemas.microsoft.com/office/drawing/2014/main" id="{ADA5E868-490F-5A4B-8F3A-A56E9F906DD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838129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9" name="Espace réservé de la date 8">
            <a:extLst>
              <a:ext uri="{FF2B5EF4-FFF2-40B4-BE49-F238E27FC236}">
                <a16:creationId xmlns:a16="http://schemas.microsoft.com/office/drawing/2014/main" id="{9B3097CA-BE41-9344-AD43-C27D03B48DC0}"/>
              </a:ext>
            </a:extLst>
          </p:cNvPr>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10" name="Espace réservé du pied de page 9">
            <a:extLst>
              <a:ext uri="{FF2B5EF4-FFF2-40B4-BE49-F238E27FC236}">
                <a16:creationId xmlns:a16="http://schemas.microsoft.com/office/drawing/2014/main" id="{C2410254-91DD-0149-AEAE-B46E4B2B2E35}"/>
              </a:ext>
            </a:extLst>
          </p:cNvPr>
          <p:cNvSpPr>
            <a:spLocks noGrp="1"/>
          </p:cNvSpPr>
          <p:nvPr>
            <p:ph type="ftr" sz="quarter" idx="15"/>
          </p:nvPr>
        </p:nvSpPr>
        <p:spPr/>
        <p:txBody>
          <a:bodyPr/>
          <a:lstStyle>
            <a:lvl1pPr>
              <a:defRPr/>
            </a:lvl1pPr>
          </a:lstStyle>
          <a:p>
            <a:r>
              <a:rPr lang="fr-FR" dirty="0"/>
              <a:t>Jinzhi Lu</a:t>
            </a:r>
          </a:p>
        </p:txBody>
      </p:sp>
      <p:sp>
        <p:nvSpPr>
          <p:cNvPr id="11" name="Espace réservé du numéro de diapositive 10">
            <a:extLst>
              <a:ext uri="{FF2B5EF4-FFF2-40B4-BE49-F238E27FC236}">
                <a16:creationId xmlns:a16="http://schemas.microsoft.com/office/drawing/2014/main" id="{6582BE7F-AEF0-C64C-B26F-6B2F5EE2D8BB}"/>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425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1EA13-D86F-497A-9112-ED4FA5239A9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38371774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1206500" y="0"/>
            <a:ext cx="4193117" cy="6858000"/>
          </a:xfrm>
        </p:spPr>
        <p:txBody>
          <a:bodyPr/>
          <a:lstStyle/>
          <a:p>
            <a:r>
              <a:rPr lang="en-US"/>
              <a:t>Click icon to add picture</a:t>
            </a:r>
            <a:endParaRPr lang="fr-FR"/>
          </a:p>
        </p:txBody>
      </p:sp>
      <p:sp>
        <p:nvSpPr>
          <p:cNvPr id="2" name="Title 1"/>
          <p:cNvSpPr>
            <a:spLocks noGrp="1"/>
          </p:cNvSpPr>
          <p:nvPr>
            <p:ph type="title"/>
          </p:nvPr>
        </p:nvSpPr>
        <p:spPr>
          <a:xfrm>
            <a:off x="5412299" y="207310"/>
            <a:ext cx="4192693" cy="1430337"/>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399194" y="2084917"/>
            <a:ext cx="6108700" cy="4515696"/>
          </a:xfrm>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68B68912-4C90-2B4A-AA43-C924A5A72FC0}"/>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38DC6F59-D507-3845-B294-B30D7F34D762}"/>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D189181B-612F-A542-B955-9C8A7ED37E18}"/>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04006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1206500" y="2084917"/>
            <a:ext cx="4193117" cy="4773083"/>
          </a:xfrm>
        </p:spPr>
        <p:txBody>
          <a:bodyPr/>
          <a:lstStyle/>
          <a:p>
            <a:r>
              <a:rPr lang="en-US"/>
              <a:t>Click icon to add picture</a:t>
            </a:r>
            <a:endParaRPr lang="fr-FR"/>
          </a:p>
        </p:txBody>
      </p:sp>
      <p:sp>
        <p:nvSpPr>
          <p:cNvPr id="2" name="Title 1"/>
          <p:cNvSpPr>
            <a:spLocks noGrp="1"/>
          </p:cNvSpPr>
          <p:nvPr>
            <p:ph type="title"/>
          </p:nvPr>
        </p:nvSpPr>
        <p:spPr>
          <a:xfrm>
            <a:off x="1206502" y="207310"/>
            <a:ext cx="4192693" cy="1430337"/>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399194" y="2084917"/>
            <a:ext cx="6108700" cy="4515696"/>
          </a:xfrm>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808F38A2-A7C3-C144-94A8-3518444A5A54}"/>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EBFBC8D2-16A5-C046-B467-464DAE607E87}"/>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19E30ABF-A1FF-1E44-801D-EE17DCFAE32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82921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1206500" y="2084917"/>
            <a:ext cx="4895288" cy="4351339"/>
          </a:xfrm>
        </p:spPr>
        <p:txBody>
          <a:bodyPr/>
          <a:lstStyle/>
          <a:p>
            <a:pPr lvl="0"/>
            <a:r>
              <a:rPr lang="en-US"/>
              <a:t>Edit Master text styles</a:t>
            </a:r>
          </a:p>
        </p:txBody>
      </p:sp>
      <p:sp>
        <p:nvSpPr>
          <p:cNvPr id="4" name="Content Placeholder 3"/>
          <p:cNvSpPr>
            <a:spLocks noGrp="1"/>
          </p:cNvSpPr>
          <p:nvPr>
            <p:ph sz="half" idx="2"/>
          </p:nvPr>
        </p:nvSpPr>
        <p:spPr>
          <a:xfrm>
            <a:off x="6613029" y="2084917"/>
            <a:ext cx="4895288" cy="4351339"/>
          </a:xfrm>
        </p:spPr>
        <p:txBody>
          <a:bodyPr/>
          <a:lstStyle/>
          <a:p>
            <a:pPr lvl="0"/>
            <a:r>
              <a:rPr lang="en-US"/>
              <a:t>Edit Master text styles</a:t>
            </a:r>
          </a:p>
        </p:txBody>
      </p:sp>
      <p:sp>
        <p:nvSpPr>
          <p:cNvPr id="8" name="Espace réservé de la date 7">
            <a:extLst>
              <a:ext uri="{FF2B5EF4-FFF2-40B4-BE49-F238E27FC236}">
                <a16:creationId xmlns:a16="http://schemas.microsoft.com/office/drawing/2014/main" id="{E590DB35-1686-5D4F-A76F-552940B6027F}"/>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07D99B26-EF04-8A4F-AAC2-8C1C57BA100B}"/>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1E0EA08A-5036-6045-9C0C-642998A41A06}"/>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636353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6" name="Espace réservé de la date 5">
            <a:extLst>
              <a:ext uri="{FF2B5EF4-FFF2-40B4-BE49-F238E27FC236}">
                <a16:creationId xmlns:a16="http://schemas.microsoft.com/office/drawing/2014/main" id="{6842EAD5-67E2-FE42-B569-61D407484079}"/>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7" name="Espace réservé du pied de page 6">
            <a:extLst>
              <a:ext uri="{FF2B5EF4-FFF2-40B4-BE49-F238E27FC236}">
                <a16:creationId xmlns:a16="http://schemas.microsoft.com/office/drawing/2014/main" id="{311B9F41-9EA9-7F4A-A96C-FCD25A43527F}"/>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8" name="Espace réservé du numéro de diapositive 7">
            <a:extLst>
              <a:ext uri="{FF2B5EF4-FFF2-40B4-BE49-F238E27FC236}">
                <a16:creationId xmlns:a16="http://schemas.microsoft.com/office/drawing/2014/main" id="{105ED4CD-0BB0-AC42-8AC0-B6B8B5E65DF9}"/>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979795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0"/>
            <a:ext cx="10985500" cy="6858000"/>
          </a:xfrm>
        </p:spPr>
        <p:txBody>
          <a:bodyPr/>
          <a:lstStyle/>
          <a:p>
            <a:r>
              <a:rPr lang="en-US"/>
              <a:t>Click icon to add picture</a:t>
            </a:r>
            <a:endParaRPr lang="fr-FR"/>
          </a:p>
        </p:txBody>
      </p:sp>
      <p:sp>
        <p:nvSpPr>
          <p:cNvPr id="2" name="Title 1"/>
          <p:cNvSpPr>
            <a:spLocks noGrp="1"/>
          </p:cNvSpPr>
          <p:nvPr>
            <p:ph type="title"/>
          </p:nvPr>
        </p:nvSpPr>
        <p:spPr>
          <a:xfrm>
            <a:off x="8540752" y="3429001"/>
            <a:ext cx="3651249" cy="2815167"/>
          </a:xfrm>
          <a:solidFill>
            <a:schemeClr val="accent2"/>
          </a:solidFill>
        </p:spPr>
        <p:txBody>
          <a:bodyPr anchor="ctr" anchorCtr="0"/>
          <a:lstStyle>
            <a:lvl1pPr>
              <a:defRPr>
                <a:solidFill>
                  <a:schemeClr val="bg1"/>
                </a:solidFill>
              </a:defRPr>
            </a:lvl1pPr>
          </a:lstStyle>
          <a:p>
            <a:r>
              <a:rPr lang="en-US"/>
              <a:t>Click to edit Master title style</a:t>
            </a:r>
            <a:endParaRPr lang="en-US" dirty="0"/>
          </a:p>
        </p:txBody>
      </p:sp>
      <p:sp>
        <p:nvSpPr>
          <p:cNvPr id="8" name="Espace réservé de la date 7">
            <a:extLst>
              <a:ext uri="{FF2B5EF4-FFF2-40B4-BE49-F238E27FC236}">
                <a16:creationId xmlns:a16="http://schemas.microsoft.com/office/drawing/2014/main" id="{37B6B6E1-D8F5-9749-89C1-1F69BEC6ABE3}"/>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A3B41FCF-1914-D948-A8AA-44ACF44990E1}"/>
              </a:ext>
            </a:extLst>
          </p:cNvPr>
          <p:cNvSpPr>
            <a:spLocks noGrp="1"/>
          </p:cNvSpPr>
          <p:nvPr>
            <p:ph type="ftr" sz="quarter" idx="15"/>
          </p:nvPr>
        </p:nvSpPr>
        <p:spPr/>
        <p:txBody>
          <a:body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19184872-D561-1F4C-BDDB-659E27E35A4B}"/>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130057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0"/>
            <a:ext cx="10301817" cy="6858000"/>
          </a:xfrm>
        </p:spPr>
        <p:txBody>
          <a:bodyPr/>
          <a:lstStyle/>
          <a:p>
            <a:r>
              <a:rPr lang="en-US"/>
              <a:t>Click icon to add picture</a:t>
            </a:r>
            <a:endParaRPr lang="fr-FR"/>
          </a:p>
        </p:txBody>
      </p:sp>
      <p:sp>
        <p:nvSpPr>
          <p:cNvPr id="6" name="Espace réservé de la date 5">
            <a:extLst>
              <a:ext uri="{FF2B5EF4-FFF2-40B4-BE49-F238E27FC236}">
                <a16:creationId xmlns:a16="http://schemas.microsoft.com/office/drawing/2014/main" id="{2E5B9864-F67A-EF47-B20B-00D3FF560D1F}"/>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8" name="Espace réservé du pied de page 7">
            <a:extLst>
              <a:ext uri="{FF2B5EF4-FFF2-40B4-BE49-F238E27FC236}">
                <a16:creationId xmlns:a16="http://schemas.microsoft.com/office/drawing/2014/main" id="{FA66AD73-5321-0547-98B8-F7AA1191735F}"/>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9" name="Espace réservé du numéro de diapositive 8">
            <a:extLst>
              <a:ext uri="{FF2B5EF4-FFF2-40B4-BE49-F238E27FC236}">
                <a16:creationId xmlns:a16="http://schemas.microsoft.com/office/drawing/2014/main" id="{C672D30C-1B0C-CA44-A5A9-76EF5993D67F}"/>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239525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4152899"/>
            <a:ext cx="10985500" cy="2705100"/>
          </a:xfrm>
        </p:spPr>
        <p:txBody>
          <a:bodyPr/>
          <a:lstStyle/>
          <a:p>
            <a:r>
              <a:rPr lang="en-US"/>
              <a:t>Click icon to add picture</a:t>
            </a:r>
            <a:endParaRPr lang="fr-FR"/>
          </a:p>
        </p:txBody>
      </p:sp>
      <p:sp>
        <p:nvSpPr>
          <p:cNvPr id="6" name="Espace réservé de la date 5">
            <a:extLst>
              <a:ext uri="{FF2B5EF4-FFF2-40B4-BE49-F238E27FC236}">
                <a16:creationId xmlns:a16="http://schemas.microsoft.com/office/drawing/2014/main" id="{2E5B9864-F67A-EF47-B20B-00D3FF560D1F}"/>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8" name="Espace réservé du pied de page 7">
            <a:extLst>
              <a:ext uri="{FF2B5EF4-FFF2-40B4-BE49-F238E27FC236}">
                <a16:creationId xmlns:a16="http://schemas.microsoft.com/office/drawing/2014/main" id="{FA66AD73-5321-0547-98B8-F7AA1191735F}"/>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9" name="Espace réservé du numéro de diapositive 8">
            <a:extLst>
              <a:ext uri="{FF2B5EF4-FFF2-40B4-BE49-F238E27FC236}">
                <a16:creationId xmlns:a16="http://schemas.microsoft.com/office/drawing/2014/main" id="{C672D30C-1B0C-CA44-A5A9-76EF5993D67F}"/>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2" name="Titre 1">
            <a:extLst>
              <a:ext uri="{FF2B5EF4-FFF2-40B4-BE49-F238E27FC236}">
                <a16:creationId xmlns:a16="http://schemas.microsoft.com/office/drawing/2014/main" id="{438630CF-BFFA-6841-88CF-4C48F2EB0C69}"/>
              </a:ext>
            </a:extLst>
          </p:cNvPr>
          <p:cNvSpPr>
            <a:spLocks noGrp="1"/>
          </p:cNvSpPr>
          <p:nvPr>
            <p:ph type="title"/>
          </p:nvPr>
        </p:nvSpPr>
        <p:spPr/>
        <p:txBody>
          <a:bodyPr/>
          <a:lstStyle>
            <a:lvl1pPr>
              <a:defRPr/>
            </a:lvl1pPr>
          </a:lstStyle>
          <a:p>
            <a:r>
              <a:rPr lang="en-US"/>
              <a:t>Click to edit Master title style</a:t>
            </a:r>
            <a:endParaRPr lang="fr-FR" dirty="0"/>
          </a:p>
        </p:txBody>
      </p:sp>
      <p:sp>
        <p:nvSpPr>
          <p:cNvPr id="4" name="Espace réservé du texte 3"/>
          <p:cNvSpPr>
            <a:spLocks noGrp="1"/>
          </p:cNvSpPr>
          <p:nvPr>
            <p:ph type="body" sz="quarter" idx="17"/>
          </p:nvPr>
        </p:nvSpPr>
        <p:spPr>
          <a:xfrm>
            <a:off x="1206500" y="2084918"/>
            <a:ext cx="10195984" cy="1915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11310149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8311DB6A-CED9-CB4B-BF7D-E056A35E7B14}"/>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6" name="Espace réservé du pied de page 5">
            <a:extLst>
              <a:ext uri="{FF2B5EF4-FFF2-40B4-BE49-F238E27FC236}">
                <a16:creationId xmlns:a16="http://schemas.microsoft.com/office/drawing/2014/main" id="{ED2EF2CB-DC42-F54B-A9B5-26D8DD917ABB}"/>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7" name="Espace réservé du numéro de diapositive 6">
            <a:extLst>
              <a:ext uri="{FF2B5EF4-FFF2-40B4-BE49-F238E27FC236}">
                <a16:creationId xmlns:a16="http://schemas.microsoft.com/office/drawing/2014/main" id="{84DF2B10-FD62-3045-8905-E3767E1EBA94}"/>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753143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Section Header">
    <p:spTree>
      <p:nvGrpSpPr>
        <p:cNvPr id="1" name=""/>
        <p:cNvGrpSpPr/>
        <p:nvPr/>
      </p:nvGrpSpPr>
      <p:grpSpPr>
        <a:xfrm>
          <a:off x="0" y="0"/>
          <a:ext cx="0" cy="0"/>
          <a:chOff x="0" y="0"/>
          <a:chExt cx="0" cy="0"/>
        </a:xfrm>
      </p:grpSpPr>
      <p:pic>
        <p:nvPicPr>
          <p:cNvPr id="43" name="Picture 9" descr="Picture 9"/>
          <p:cNvPicPr>
            <a:picLocks noChangeAspect="1"/>
          </p:cNvPicPr>
          <p:nvPr/>
        </p:nvPicPr>
        <p:blipFill>
          <a:blip r:embed="rId2"/>
          <a:stretch>
            <a:fillRect/>
          </a:stretch>
        </p:blipFill>
        <p:spPr>
          <a:xfrm>
            <a:off x="3402" y="0"/>
            <a:ext cx="12185197" cy="6858000"/>
          </a:xfrm>
          <a:prstGeom prst="rect">
            <a:avLst/>
          </a:prstGeom>
          <a:ln w="12700">
            <a:miter lim="400000"/>
          </a:ln>
        </p:spPr>
      </p:pic>
      <p:sp>
        <p:nvSpPr>
          <p:cNvPr id="44" name="Body Level One…"/>
          <p:cNvSpPr txBox="1">
            <a:spLocks noGrp="1"/>
          </p:cNvSpPr>
          <p:nvPr>
            <p:ph type="body" sz="quarter" idx="1"/>
          </p:nvPr>
        </p:nvSpPr>
        <p:spPr>
          <a:xfrm>
            <a:off x="249933" y="3880499"/>
            <a:ext cx="4127321" cy="665019"/>
          </a:xfrm>
          <a:prstGeom prst="rect">
            <a:avLst/>
          </a:prstGeom>
        </p:spPr>
        <p:txBody>
          <a:bodyPr anchor="ctr"/>
          <a:lstStyle>
            <a:lvl1pPr marL="0" indent="0">
              <a:buSzTx/>
              <a:buFontTx/>
              <a:buNone/>
              <a:defRPr sz="1800">
                <a:solidFill>
                  <a:srgbClr val="FFFFFF"/>
                </a:solidFill>
              </a:defRPr>
            </a:lvl1pPr>
            <a:lvl2pPr marL="0" indent="342891">
              <a:buSzTx/>
              <a:buFontTx/>
              <a:buNone/>
              <a:defRPr sz="1800">
                <a:solidFill>
                  <a:srgbClr val="FFFFFF"/>
                </a:solidFill>
              </a:defRPr>
            </a:lvl2pPr>
            <a:lvl3pPr marL="0" indent="685783">
              <a:buSzTx/>
              <a:buFontTx/>
              <a:buNone/>
              <a:defRPr sz="1800">
                <a:solidFill>
                  <a:srgbClr val="FFFFFF"/>
                </a:solidFill>
              </a:defRPr>
            </a:lvl3pPr>
            <a:lvl4pPr marL="0" indent="1028674">
              <a:buSzTx/>
              <a:buFontTx/>
              <a:buNone/>
              <a:defRPr sz="1800">
                <a:solidFill>
                  <a:srgbClr val="FFFFFF"/>
                </a:solidFill>
              </a:defRPr>
            </a:lvl4pPr>
            <a:lvl5pPr marL="0" indent="1371566">
              <a:buSzTx/>
              <a:buFontTx/>
              <a:buNone/>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 name="Title Text"/>
          <p:cNvSpPr txBox="1">
            <a:spLocks noGrp="1"/>
          </p:cNvSpPr>
          <p:nvPr>
            <p:ph type="title"/>
          </p:nvPr>
        </p:nvSpPr>
        <p:spPr>
          <a:xfrm>
            <a:off x="249933" y="1313621"/>
            <a:ext cx="9097657" cy="1663883"/>
          </a:xfrm>
          <a:prstGeom prst="rect">
            <a:avLst/>
          </a:prstGeom>
        </p:spPr>
        <p:txBody>
          <a:bodyPr/>
          <a:lstStyle/>
          <a:p>
            <a:r>
              <a:t>Title Text</a:t>
            </a:r>
          </a:p>
        </p:txBody>
      </p:sp>
      <p:sp>
        <p:nvSpPr>
          <p:cNvPr id="46" name="Slide Number"/>
          <p:cNvSpPr txBox="1">
            <a:spLocks noGrp="1"/>
          </p:cNvSpPr>
          <p:nvPr>
            <p:ph type="sldNum" sz="quarter" idx="2"/>
          </p:nvPr>
        </p:nvSpPr>
        <p:spPr>
          <a:xfrm>
            <a:off x="73152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448483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p:spTree>
      <p:nvGrpSpPr>
        <p:cNvPr id="1" name="Shape 19"/>
        <p:cNvGrpSpPr/>
        <p:nvPr/>
      </p:nvGrpSpPr>
      <p:grpSpPr>
        <a:xfrm>
          <a:off x="0" y="0"/>
          <a:ext cx="0" cy="0"/>
          <a:chOff x="0" y="0"/>
          <a:chExt cx="0" cy="0"/>
        </a:xfrm>
      </p:grpSpPr>
      <p:sp>
        <p:nvSpPr>
          <p:cNvPr id="20" name="Shape 20"/>
          <p:cNvSpPr/>
          <p:nvPr/>
        </p:nvSpPr>
        <p:spPr>
          <a:xfrm rot="5400000">
            <a:off x="11397788" y="6090560"/>
            <a:ext cx="617997" cy="660397"/>
          </a:xfrm>
          <a:prstGeom prst="homePlate">
            <a:avLst>
              <a:gd name="adj" fmla="val 31901"/>
            </a:avLst>
          </a:prstGeom>
          <a:solidFill>
            <a:srgbClr val="005BAB"/>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Roboto Condensed"/>
              <a:ea typeface="Roboto Condensed"/>
              <a:cs typeface="Roboto Condensed"/>
              <a:sym typeface="Roboto Condensed"/>
            </a:endParaRPr>
          </a:p>
        </p:txBody>
      </p:sp>
      <p:sp>
        <p:nvSpPr>
          <p:cNvPr id="21" name="Shape 21"/>
          <p:cNvSpPr txBox="1">
            <a:spLocks noGrp="1"/>
          </p:cNvSpPr>
          <p:nvPr>
            <p:ph type="title"/>
          </p:nvPr>
        </p:nvSpPr>
        <p:spPr>
          <a:xfrm>
            <a:off x="1125202" y="226977"/>
            <a:ext cx="9941599" cy="381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5BAB"/>
              </a:buClr>
              <a:buFont typeface="Roboto"/>
              <a:buNone/>
              <a:defRPr sz="3733" b="1" i="0" u="none" strike="noStrike" cap="none">
                <a:solidFill>
                  <a:srgbClr val="0070C0"/>
                </a:solidFill>
                <a:latin typeface="Roboto Condensed" panose="020B0604020202020204" charset="0"/>
                <a:ea typeface="Roboto Condensed" panose="020B0604020202020204" charset="0"/>
                <a:cs typeface="Roboto Condensed" panose="020B0604020202020204" charset="0"/>
                <a:sym typeface="Roboto"/>
              </a:defRPr>
            </a:lvl1pPr>
            <a:lvl2pPr lvl="1" indent="0" rtl="0">
              <a:spcBef>
                <a:spcPts val="0"/>
              </a:spcBef>
              <a:buFont typeface="Arial"/>
              <a:buNone/>
              <a:defRPr sz="2400" b="1"/>
            </a:lvl2pPr>
            <a:lvl3pPr lvl="2" indent="0" rtl="0">
              <a:spcBef>
                <a:spcPts val="0"/>
              </a:spcBef>
              <a:buFont typeface="Arial"/>
              <a:buNone/>
              <a:defRPr sz="2400" b="1"/>
            </a:lvl3pPr>
            <a:lvl4pPr lvl="3" indent="0" rtl="0">
              <a:spcBef>
                <a:spcPts val="0"/>
              </a:spcBef>
              <a:buFont typeface="Arial"/>
              <a:buNone/>
              <a:defRPr sz="2400" b="1"/>
            </a:lvl4pPr>
            <a:lvl5pPr lvl="4" indent="0" rtl="0">
              <a:spcBef>
                <a:spcPts val="0"/>
              </a:spcBef>
              <a:buFont typeface="Arial"/>
              <a:buNone/>
              <a:defRPr sz="2400" b="1"/>
            </a:lvl5pPr>
            <a:lvl6pPr lvl="5" indent="0" rtl="0">
              <a:spcBef>
                <a:spcPts val="0"/>
              </a:spcBef>
              <a:buFont typeface="Arial"/>
              <a:buNone/>
              <a:defRPr sz="2400" b="1"/>
            </a:lvl6pPr>
            <a:lvl7pPr lvl="6" indent="0" rtl="0">
              <a:spcBef>
                <a:spcPts val="0"/>
              </a:spcBef>
              <a:buFont typeface="Arial"/>
              <a:buNone/>
              <a:defRPr sz="2400" b="1"/>
            </a:lvl7pPr>
            <a:lvl8pPr lvl="7" indent="0" rtl="0">
              <a:spcBef>
                <a:spcPts val="0"/>
              </a:spcBef>
              <a:buFont typeface="Arial"/>
              <a:buNone/>
              <a:defRPr sz="2400" b="1"/>
            </a:lvl8pPr>
            <a:lvl9pPr lvl="8" indent="0" rtl="0">
              <a:spcBef>
                <a:spcPts val="0"/>
              </a:spcBef>
              <a:buFont typeface="Arial"/>
              <a:buNone/>
              <a:defRPr sz="2400" b="1"/>
            </a:lvl9pPr>
          </a:lstStyle>
          <a:p>
            <a:endParaRPr dirty="0"/>
          </a:p>
        </p:txBody>
      </p:sp>
      <p:sp>
        <p:nvSpPr>
          <p:cNvPr id="22" name="Shape 22"/>
          <p:cNvSpPr txBox="1">
            <a:spLocks noGrp="1"/>
          </p:cNvSpPr>
          <p:nvPr>
            <p:ph type="subTitle" idx="1"/>
          </p:nvPr>
        </p:nvSpPr>
        <p:spPr>
          <a:xfrm>
            <a:off x="1125202" y="653679"/>
            <a:ext cx="9840399" cy="381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5BAB"/>
              </a:buClr>
              <a:buFont typeface="Roboto"/>
              <a:buNone/>
              <a:defRPr sz="2400" b="0" i="0" u="none" strike="noStrike" cap="none">
                <a:solidFill>
                  <a:srgbClr val="005BAB"/>
                </a:solidFill>
                <a:latin typeface="Roboto"/>
                <a:ea typeface="Roboto"/>
                <a:cs typeface="Roboto"/>
                <a:sym typeface="Roboto"/>
              </a:defRPr>
            </a:lvl1pPr>
            <a:lvl2pPr marL="609570" marR="0" lvl="1"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2pPr>
            <a:lvl3pPr marL="1219140" marR="0" lvl="2"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3pPr>
            <a:lvl4pPr marL="1828709" marR="0" lvl="3"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4pPr>
            <a:lvl5pPr marL="2438278" marR="0" lvl="4"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5pPr>
            <a:lvl6pPr marL="3047848" marR="0" lvl="5"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6pPr>
            <a:lvl7pPr marL="3657418" marR="0" lvl="6"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7pPr>
            <a:lvl8pPr marL="4266987" marR="0" lvl="7"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8pPr>
            <a:lvl9pPr marL="4876557" marR="0" lvl="8"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9pPr>
          </a:lstStyle>
          <a:p>
            <a:endParaRPr/>
          </a:p>
        </p:txBody>
      </p:sp>
      <p:sp>
        <p:nvSpPr>
          <p:cNvPr id="11" name="Segnaposto data 3"/>
          <p:cNvSpPr>
            <a:spLocks noGrp="1"/>
          </p:cNvSpPr>
          <p:nvPr>
            <p:ph type="dt" sz="half" idx="2"/>
          </p:nvPr>
        </p:nvSpPr>
        <p:spPr>
          <a:xfrm>
            <a:off x="879376" y="6111762"/>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16548033-7977-4140-8510-E8927FAAC187}" type="datetimeFigureOut">
              <a:rPr lang="en-US" smtClean="0"/>
              <a:t>8/9/2023</a:t>
            </a:fld>
            <a:endParaRPr lang="en-US"/>
          </a:p>
        </p:txBody>
      </p:sp>
      <p:sp>
        <p:nvSpPr>
          <p:cNvPr id="12" name="Segnaposto piè di pagina 4"/>
          <p:cNvSpPr>
            <a:spLocks noGrp="1"/>
          </p:cNvSpPr>
          <p:nvPr>
            <p:ph type="ftr" sz="quarter" idx="3"/>
          </p:nvPr>
        </p:nvSpPr>
        <p:spPr>
          <a:xfrm>
            <a:off x="4079776" y="6111762"/>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9" name="Shape 23"/>
          <p:cNvSpPr txBox="1"/>
          <p:nvPr userDrawn="1"/>
        </p:nvSpPr>
        <p:spPr>
          <a:xfrm>
            <a:off x="11342591" y="6151569"/>
            <a:ext cx="728399" cy="538399"/>
          </a:xfrm>
          <a:prstGeom prst="rect">
            <a:avLst/>
          </a:prstGeom>
          <a:no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3F3F3F"/>
              </a:buClr>
              <a:buSzPct val="25000"/>
              <a:buFont typeface="Roboto Condensed"/>
              <a:buNone/>
            </a:pPr>
            <a:fld id="{00000000-1234-1234-1234-123412341234}" type="slidenum">
              <a:rPr lang="en-US" sz="1600" b="1" i="0" u="none" strike="noStrike" cap="none">
                <a:solidFill>
                  <a:srgbClr val="FFFFFF"/>
                </a:solidFill>
                <a:latin typeface="Roboto Condensed"/>
                <a:ea typeface="Roboto Condensed"/>
                <a:cs typeface="Roboto Condensed"/>
                <a:sym typeface="Roboto Condensed"/>
              </a:rPr>
              <a:pPr marL="0" marR="0" lvl="0" indent="0" algn="ctr" rtl="0">
                <a:lnSpc>
                  <a:spcPct val="100000"/>
                </a:lnSpc>
                <a:spcBef>
                  <a:spcPts val="0"/>
                </a:spcBef>
                <a:spcAft>
                  <a:spcPts val="0"/>
                </a:spcAft>
                <a:buClr>
                  <a:srgbClr val="3F3F3F"/>
                </a:buClr>
                <a:buSzPct val="25000"/>
                <a:buFont typeface="Roboto Condensed"/>
                <a:buNone/>
              </a:pPr>
              <a:t>‹#›</a:t>
            </a:fld>
            <a:endParaRPr lang="en-US" sz="1600" b="1" i="0" u="none" strike="noStrike" cap="none">
              <a:solidFill>
                <a:srgbClr val="FFFFFF"/>
              </a:solidFill>
              <a:latin typeface="Roboto Condensed"/>
              <a:ea typeface="Roboto Condensed"/>
              <a:cs typeface="Roboto Condensed"/>
              <a:sym typeface="Roboto Condensed"/>
            </a:endParaRPr>
          </a:p>
        </p:txBody>
      </p:sp>
      <p:sp>
        <p:nvSpPr>
          <p:cNvPr id="4" name="Segnaposto contenuto 3"/>
          <p:cNvSpPr>
            <a:spLocks noGrp="1"/>
          </p:cNvSpPr>
          <p:nvPr>
            <p:ph sz="quarter" idx="11"/>
          </p:nvPr>
        </p:nvSpPr>
        <p:spPr>
          <a:xfrm>
            <a:off x="1126068" y="1221320"/>
            <a:ext cx="4681901" cy="4464049"/>
          </a:xfrm>
          <a:prstGeom prst="rect">
            <a:avLst/>
          </a:prstGeom>
        </p:spPr>
        <p:txBody>
          <a:bodyPr/>
          <a:lstStyle>
            <a:lvl1pPr marR="0" indent="-380981" algn="l" rtl="0">
              <a:lnSpc>
                <a:spcPct val="100000"/>
              </a:lnSpc>
              <a:spcBef>
                <a:spcPts val="533"/>
              </a:spcBef>
              <a:spcAft>
                <a:spcPts val="533"/>
              </a:spcAft>
              <a:buFont typeface="Arial" panose="020B0604020202020204" pitchFamily="34" charset="0"/>
              <a:buChar char="•"/>
              <a:defRPr lang="it-IT" sz="1867" b="0" i="0" u="none" strike="noStrike" cap="none" dirty="0" smtClean="0">
                <a:solidFill>
                  <a:srgbClr val="0070C0"/>
                </a:solidFill>
                <a:latin typeface="Arial"/>
                <a:ea typeface="Arial"/>
                <a:cs typeface="Arial"/>
                <a:sym typeface="Arial"/>
              </a:defRPr>
            </a:lvl1pPr>
            <a:lvl2pPr marR="0" indent="-380981" algn="l" rtl="0">
              <a:lnSpc>
                <a:spcPct val="100000"/>
              </a:lnSpc>
              <a:spcBef>
                <a:spcPts val="400"/>
              </a:spcBef>
              <a:spcAft>
                <a:spcPts val="400"/>
              </a:spcAft>
              <a:defRPr lang="it-IT" sz="1867" b="0" i="0" u="none" strike="noStrike" cap="none" dirty="0" smtClean="0">
                <a:solidFill>
                  <a:srgbClr val="0070C0"/>
                </a:solidFill>
                <a:latin typeface="Arial"/>
                <a:ea typeface="Arial"/>
                <a:cs typeface="Arial"/>
                <a:sym typeface="Arial"/>
              </a:defRPr>
            </a:lvl2pPr>
            <a:lvl3pPr marL="717515" marR="0" indent="-380981" algn="l" rtl="0">
              <a:lnSpc>
                <a:spcPct val="100000"/>
              </a:lnSpc>
              <a:spcBef>
                <a:spcPts val="533"/>
              </a:spcBef>
              <a:spcAft>
                <a:spcPts val="533"/>
              </a:spcAft>
              <a:buFont typeface="Wingdings" panose="05000000000000000000" pitchFamily="2" charset="2"/>
              <a:buChar char="§"/>
              <a:defRPr lang="it-IT" sz="1867" b="0" i="0" u="none" strike="noStrike" cap="none" dirty="0" smtClean="0">
                <a:solidFill>
                  <a:srgbClr val="0070C0"/>
                </a:solidFill>
                <a:latin typeface="Arial"/>
                <a:ea typeface="Arial"/>
                <a:cs typeface="Arial"/>
                <a:sym typeface="Arial"/>
              </a:defRPr>
            </a:lvl3pPr>
            <a:lvl4pPr marL="1073097" marR="0" indent="-380981" algn="l" rtl="0">
              <a:lnSpc>
                <a:spcPct val="100000"/>
              </a:lnSpc>
              <a:spcBef>
                <a:spcPts val="533"/>
              </a:spcBef>
              <a:spcAft>
                <a:spcPts val="533"/>
              </a:spcAft>
              <a:buFont typeface="Wingdings" panose="05000000000000000000" pitchFamily="2" charset="2"/>
              <a:buChar char="Ø"/>
              <a:defRPr lang="it-IT" sz="1867" b="0" i="0" u="none" strike="noStrike" cap="none" dirty="0" smtClean="0">
                <a:solidFill>
                  <a:srgbClr val="0070C0"/>
                </a:solidFill>
                <a:latin typeface="Arial"/>
                <a:ea typeface="Arial"/>
                <a:cs typeface="Arial"/>
                <a:sym typeface="Arial"/>
              </a:defRPr>
            </a:lvl4pPr>
            <a:lvl5pPr marL="1435028" marR="0" indent="-380981" algn="l" rtl="0">
              <a:lnSpc>
                <a:spcPct val="100000"/>
              </a:lnSpc>
              <a:spcBef>
                <a:spcPts val="533"/>
              </a:spcBef>
              <a:spcAft>
                <a:spcPts val="533"/>
              </a:spcAft>
              <a:buFont typeface="Wingdings" panose="05000000000000000000" pitchFamily="2" charset="2"/>
              <a:buChar char="v"/>
              <a:defRPr lang="en-US" sz="1867" b="0" i="0" u="none" strike="noStrike" cap="none" dirty="0">
                <a:solidFill>
                  <a:srgbClr val="0070C0"/>
                </a:solidFill>
                <a:latin typeface="Arial"/>
                <a:ea typeface="Arial"/>
                <a:cs typeface="Arial"/>
                <a:sym typeface="Arial"/>
              </a:defRPr>
            </a:lvl5pPr>
            <a:lvl6pPr marL="1678433" indent="-380981">
              <a:spcBef>
                <a:spcPts val="533"/>
              </a:spcBef>
              <a:spcAft>
                <a:spcPts val="533"/>
              </a:spcAft>
              <a:buFont typeface="Wingdings" panose="05000000000000000000" pitchFamily="2" charset="2"/>
              <a:buChar char="ü"/>
              <a:defRPr>
                <a:solidFill>
                  <a:srgbClr val="0070C0"/>
                </a:solidFill>
              </a:defRPr>
            </a:lvl6pPr>
          </a:lstStyle>
          <a:p>
            <a:pPr lvl="0"/>
            <a:r>
              <a:rPr lang="it-IT" dirty="0"/>
              <a:t>Modifica gli stili del testo dello schema</a:t>
            </a:r>
          </a:p>
          <a:p>
            <a:pPr lvl="2"/>
            <a:r>
              <a:rPr lang="it-IT" dirty="0"/>
              <a:t>Secondo livello</a:t>
            </a:r>
          </a:p>
          <a:p>
            <a:pPr lvl="3"/>
            <a:r>
              <a:rPr lang="it-IT" dirty="0"/>
              <a:t>Terzo livello</a:t>
            </a:r>
          </a:p>
          <a:p>
            <a:pPr lvl="4"/>
            <a:r>
              <a:rPr lang="it-IT" dirty="0"/>
              <a:t>Quarto livello</a:t>
            </a:r>
          </a:p>
          <a:p>
            <a:pPr lvl="5"/>
            <a:r>
              <a:rPr lang="it-IT" dirty="0"/>
              <a:t>Quinto livello</a:t>
            </a:r>
            <a:endParaRPr lang="en-US" dirty="0"/>
          </a:p>
        </p:txBody>
      </p:sp>
      <p:sp>
        <p:nvSpPr>
          <p:cNvPr id="13" name="Segnaposto contenuto 3"/>
          <p:cNvSpPr>
            <a:spLocks noGrp="1"/>
          </p:cNvSpPr>
          <p:nvPr>
            <p:ph sz="quarter" idx="12"/>
          </p:nvPr>
        </p:nvSpPr>
        <p:spPr>
          <a:xfrm>
            <a:off x="6045401" y="1221320"/>
            <a:ext cx="4677577" cy="4464049"/>
          </a:xfrm>
          <a:prstGeom prst="rect">
            <a:avLst/>
          </a:prstGeom>
        </p:spPr>
        <p:txBody>
          <a:bodyPr/>
          <a:lstStyle>
            <a:lvl1pPr marR="0" indent="-380981" algn="l" rtl="0">
              <a:lnSpc>
                <a:spcPct val="100000"/>
              </a:lnSpc>
              <a:spcBef>
                <a:spcPts val="533"/>
              </a:spcBef>
              <a:spcAft>
                <a:spcPts val="533"/>
              </a:spcAft>
              <a:buFont typeface="Arial" panose="020B0604020202020204" pitchFamily="34" charset="0"/>
              <a:buChar char="•"/>
              <a:defRPr lang="it-IT" sz="1867" b="0" i="0" u="none" strike="noStrike" cap="none" dirty="0" smtClean="0">
                <a:solidFill>
                  <a:srgbClr val="0070C0"/>
                </a:solidFill>
                <a:latin typeface="Arial"/>
                <a:ea typeface="Arial"/>
                <a:cs typeface="Arial"/>
                <a:sym typeface="Arial"/>
              </a:defRPr>
            </a:lvl1pPr>
            <a:lvl2pPr marR="0" indent="-380981" algn="l" rtl="0">
              <a:lnSpc>
                <a:spcPct val="100000"/>
              </a:lnSpc>
              <a:spcBef>
                <a:spcPts val="400"/>
              </a:spcBef>
              <a:spcAft>
                <a:spcPts val="400"/>
              </a:spcAft>
              <a:defRPr lang="it-IT" sz="1867" b="0" i="0" u="none" strike="noStrike" cap="none" dirty="0" smtClean="0">
                <a:solidFill>
                  <a:srgbClr val="0070C0"/>
                </a:solidFill>
                <a:latin typeface="Arial"/>
                <a:ea typeface="Arial"/>
                <a:cs typeface="Arial"/>
                <a:sym typeface="Arial"/>
              </a:defRPr>
            </a:lvl2pPr>
            <a:lvl3pPr marL="717515" marR="0" indent="-380981" algn="l" rtl="0">
              <a:lnSpc>
                <a:spcPct val="100000"/>
              </a:lnSpc>
              <a:spcBef>
                <a:spcPts val="533"/>
              </a:spcBef>
              <a:spcAft>
                <a:spcPts val="533"/>
              </a:spcAft>
              <a:buFont typeface="Wingdings" panose="05000000000000000000" pitchFamily="2" charset="2"/>
              <a:buChar char="§"/>
              <a:defRPr lang="it-IT" sz="1867" b="0" i="0" u="none" strike="noStrike" cap="none" dirty="0" smtClean="0">
                <a:solidFill>
                  <a:srgbClr val="0070C0"/>
                </a:solidFill>
                <a:latin typeface="Arial"/>
                <a:ea typeface="Arial"/>
                <a:cs typeface="Arial"/>
                <a:sym typeface="Arial"/>
              </a:defRPr>
            </a:lvl3pPr>
            <a:lvl4pPr marL="1073097" marR="0" indent="-380981" algn="l" rtl="0">
              <a:lnSpc>
                <a:spcPct val="100000"/>
              </a:lnSpc>
              <a:spcBef>
                <a:spcPts val="533"/>
              </a:spcBef>
              <a:spcAft>
                <a:spcPts val="533"/>
              </a:spcAft>
              <a:buFont typeface="Wingdings" panose="05000000000000000000" pitchFamily="2" charset="2"/>
              <a:buChar char="Ø"/>
              <a:defRPr lang="it-IT" sz="1867" b="0" i="0" u="none" strike="noStrike" cap="none" dirty="0" smtClean="0">
                <a:solidFill>
                  <a:srgbClr val="0070C0"/>
                </a:solidFill>
                <a:latin typeface="Arial"/>
                <a:ea typeface="Arial"/>
                <a:cs typeface="Arial"/>
                <a:sym typeface="Arial"/>
              </a:defRPr>
            </a:lvl4pPr>
            <a:lvl5pPr marL="1435028" marR="0" indent="-380981" algn="l" rtl="0">
              <a:lnSpc>
                <a:spcPct val="100000"/>
              </a:lnSpc>
              <a:spcBef>
                <a:spcPts val="533"/>
              </a:spcBef>
              <a:spcAft>
                <a:spcPts val="533"/>
              </a:spcAft>
              <a:buFont typeface="Wingdings" panose="05000000000000000000" pitchFamily="2" charset="2"/>
              <a:buChar char="v"/>
              <a:defRPr lang="en-US" sz="1867" b="0" i="0" u="none" strike="noStrike" cap="none" dirty="0">
                <a:solidFill>
                  <a:srgbClr val="0070C0"/>
                </a:solidFill>
                <a:latin typeface="Arial"/>
                <a:ea typeface="Arial"/>
                <a:cs typeface="Arial"/>
                <a:sym typeface="Arial"/>
              </a:defRPr>
            </a:lvl5pPr>
            <a:lvl6pPr marL="1678433" indent="-380981">
              <a:spcBef>
                <a:spcPts val="533"/>
              </a:spcBef>
              <a:spcAft>
                <a:spcPts val="533"/>
              </a:spcAft>
              <a:buFont typeface="Wingdings" panose="05000000000000000000" pitchFamily="2" charset="2"/>
              <a:buChar char="ü"/>
              <a:defRPr>
                <a:solidFill>
                  <a:srgbClr val="0070C0"/>
                </a:solidFill>
              </a:defRPr>
            </a:lvl6pPr>
          </a:lstStyle>
          <a:p>
            <a:pPr lvl="0"/>
            <a:r>
              <a:rPr lang="it-IT" dirty="0"/>
              <a:t>Modifica gli stili del testo dello schema</a:t>
            </a:r>
          </a:p>
          <a:p>
            <a:pPr lvl="2"/>
            <a:r>
              <a:rPr lang="it-IT" dirty="0"/>
              <a:t>Secondo livello</a:t>
            </a:r>
          </a:p>
          <a:p>
            <a:pPr lvl="3"/>
            <a:r>
              <a:rPr lang="it-IT" dirty="0"/>
              <a:t>Terzo livello</a:t>
            </a:r>
          </a:p>
          <a:p>
            <a:pPr lvl="4"/>
            <a:r>
              <a:rPr lang="it-IT" dirty="0"/>
              <a:t>Quarto livello</a:t>
            </a:r>
          </a:p>
          <a:p>
            <a:pPr lvl="5"/>
            <a:r>
              <a:rPr lang="it-IT" dirty="0"/>
              <a:t>Quinto livello</a:t>
            </a:r>
            <a:endParaRPr lang="en-US" dirty="0"/>
          </a:p>
        </p:txBody>
      </p:sp>
    </p:spTree>
    <p:extLst>
      <p:ext uri="{BB962C8B-B14F-4D97-AF65-F5344CB8AC3E}">
        <p14:creationId xmlns:p14="http://schemas.microsoft.com/office/powerpoint/2010/main" val="1920824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51EA13-D86F-497A-9112-ED4FA5239A9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893406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EEDCD90-65BD-48C5-B0DF-947390883D3C}"/>
              </a:ext>
            </a:extLst>
          </p:cNvPr>
          <p:cNvSpPr txBox="1"/>
          <p:nvPr userDrawn="1"/>
        </p:nvSpPr>
        <p:spPr>
          <a:xfrm>
            <a:off x="10727702" y="6331521"/>
            <a:ext cx="1464298" cy="338554"/>
          </a:xfrm>
          <a:prstGeom prst="rect">
            <a:avLst/>
          </a:prstGeom>
          <a:solidFill>
            <a:schemeClr val="bg1"/>
          </a:solidFill>
        </p:spPr>
        <p:txBody>
          <a:bodyPr wrap="square" rtlCol="0">
            <a:spAutoFit/>
          </a:bodyPr>
          <a:lstStyle/>
          <a:p>
            <a:endParaRPr lang="zh-CN" altLang="en-US" sz="1600" dirty="0"/>
          </a:p>
        </p:txBody>
      </p:sp>
    </p:spTree>
    <p:extLst>
      <p:ext uri="{BB962C8B-B14F-4D97-AF65-F5344CB8AC3E}">
        <p14:creationId xmlns:p14="http://schemas.microsoft.com/office/powerpoint/2010/main" val="3085720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51EA13-D86F-497A-9112-ED4FA5239A9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602603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51EA13-D86F-497A-9112-ED4FA5239A9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04436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51EA13-D86F-497A-9112-ED4FA5239A9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205522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51EA13-D86F-497A-9112-ED4FA5239A9C}"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4186657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51EA13-D86F-497A-9112-ED4FA5239A9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253025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51EA13-D86F-497A-9112-ED4FA5239A9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25562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51EA13-D86F-497A-9112-ED4FA5239A9C}" type="datetimeFigureOut">
              <a:rPr lang="en-US" smtClean="0"/>
              <a:t>8/9/2023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C071F-9CFF-4AF0-BAF2-4B8B0A2F74F2}" type="slidenum">
              <a:rPr lang="en-US" smtClean="0"/>
              <a:t>‹#›</a:t>
            </a:fld>
            <a:endParaRPr lang="en-US"/>
          </a:p>
        </p:txBody>
      </p:sp>
    </p:spTree>
    <p:extLst>
      <p:ext uri="{BB962C8B-B14F-4D97-AF65-F5344CB8AC3E}">
        <p14:creationId xmlns:p14="http://schemas.microsoft.com/office/powerpoint/2010/main" val="365629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6500" y="207311"/>
            <a:ext cx="7035979" cy="445219"/>
          </a:xfrm>
          <a:prstGeom prst="rect">
            <a:avLst/>
          </a:prstGeom>
        </p:spPr>
        <p:txBody>
          <a:bodyPr vert="horz" lIns="180000" tIns="0" rIns="72000" bIns="4680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1206501" y="818410"/>
            <a:ext cx="10301817" cy="5782204"/>
          </a:xfrm>
          <a:prstGeom prst="rect">
            <a:avLst/>
          </a:prstGeom>
        </p:spPr>
        <p:txBody>
          <a:bodyPr vert="horz" lIns="180000" tIns="45720" rIns="91440" bIns="45720" rtlCol="0">
            <a:normAutofit/>
          </a:bodyPr>
          <a:lstStyle/>
          <a:p>
            <a:pPr lvl="0"/>
            <a:r>
              <a:rPr lang="fr-FR" dirty="0"/>
              <a:t>Modifier les styles du texte du masque</a:t>
            </a:r>
          </a:p>
          <a:p>
            <a:pPr lvl="1"/>
            <a:r>
              <a:rPr lang="fr-FR" dirty="0"/>
              <a:t>Deuxième niveau</a:t>
            </a:r>
          </a:p>
          <a:p>
            <a:pPr lvl="2"/>
            <a:r>
              <a:rPr lang="fr-FR" dirty="0"/>
              <a:t>Troisième niveau
Quatrième niveau
Cinquième niveau</a:t>
            </a:r>
            <a:endParaRPr lang="en-US" dirty="0"/>
          </a:p>
        </p:txBody>
      </p:sp>
      <p:sp>
        <p:nvSpPr>
          <p:cNvPr id="4" name="Date Placeholder 3"/>
          <p:cNvSpPr>
            <a:spLocks noGrp="1"/>
          </p:cNvSpPr>
          <p:nvPr>
            <p:ph type="dt" sz="half" idx="2"/>
          </p:nvPr>
        </p:nvSpPr>
        <p:spPr>
          <a:xfrm rot="16200000">
            <a:off x="-1738007" y="3595147"/>
            <a:ext cx="4673648" cy="1215365"/>
          </a:xfrm>
          <a:prstGeom prst="rect">
            <a:avLst/>
          </a:prstGeom>
        </p:spPr>
        <p:txBody>
          <a:bodyPr vert="horz" lIns="91440" tIns="45720" rIns="91440" bIns="45720" rtlCol="0" anchor="ctr"/>
          <a:lstStyle>
            <a:lvl1pPr algn="l">
              <a:defRPr sz="933">
                <a:solidFill>
                  <a:schemeClr val="accent1"/>
                </a:solidFill>
                <a:latin typeface="+mn-lt"/>
              </a:defRPr>
            </a:lvl1pPr>
          </a:lstStyle>
          <a:p>
            <a:r>
              <a:rPr lang="en-CH"/>
              <a:t>PdMA 2019 / Semantic modeling of Big Industrial Data for Predictive Maintenance</a:t>
            </a:r>
            <a:endParaRPr lang="fr-FR" dirty="0"/>
          </a:p>
        </p:txBody>
      </p:sp>
      <p:sp>
        <p:nvSpPr>
          <p:cNvPr id="5" name="Footer Placeholder 4"/>
          <p:cNvSpPr>
            <a:spLocks noGrp="1"/>
          </p:cNvSpPr>
          <p:nvPr>
            <p:ph type="ftr" sz="quarter" idx="3"/>
          </p:nvPr>
        </p:nvSpPr>
        <p:spPr>
          <a:xfrm rot="16200000">
            <a:off x="10152760" y="1833977"/>
            <a:ext cx="3394797" cy="683683"/>
          </a:xfrm>
          <a:prstGeom prst="rect">
            <a:avLst/>
          </a:prstGeom>
        </p:spPr>
        <p:txBody>
          <a:bodyPr vert="horz" lIns="91440" tIns="45720" rIns="91440" bIns="45720" rtlCol="0" anchor="ctr"/>
          <a:lstStyle>
            <a:lvl1pPr algn="r">
              <a:defRPr sz="933">
                <a:solidFill>
                  <a:schemeClr val="tx1"/>
                </a:solidFill>
                <a:latin typeface="+mn-lt"/>
              </a:defRPr>
            </a:lvl1pPr>
          </a:lstStyle>
          <a:p>
            <a:r>
              <a:rPr lang="fr-FR"/>
              <a:t>D. Kiritsis</a:t>
            </a:r>
            <a:endParaRPr lang="fr-FR" dirty="0"/>
          </a:p>
        </p:txBody>
      </p:sp>
      <p:sp>
        <p:nvSpPr>
          <p:cNvPr id="6" name="Slide Number Placeholder 5"/>
          <p:cNvSpPr>
            <a:spLocks noGrp="1"/>
          </p:cNvSpPr>
          <p:nvPr>
            <p:ph type="sldNum" sz="quarter" idx="4"/>
          </p:nvPr>
        </p:nvSpPr>
        <p:spPr>
          <a:xfrm>
            <a:off x="11508317" y="260351"/>
            <a:ext cx="683683" cy="218069"/>
          </a:xfrm>
          <a:prstGeom prst="rect">
            <a:avLst/>
          </a:prstGeom>
        </p:spPr>
        <p:txBody>
          <a:bodyPr vert="horz" lIns="90000" tIns="0" rIns="90000" bIns="0" rtlCol="0" anchor="t"/>
          <a:lstStyle>
            <a:lvl1pPr algn="ctr">
              <a:defRPr sz="933" b="1">
                <a:solidFill>
                  <a:schemeClr val="tx1"/>
                </a:solidFill>
              </a:defRPr>
            </a:lvl1pPr>
          </a:lstStyle>
          <a:p>
            <a:fld id="{E1E1CD7C-2161-7D43-862E-CE4C333CD873}" type="slidenum">
              <a:rPr lang="fr-FR" smtClean="0"/>
              <a:pPr/>
              <a:t>‹#›</a:t>
            </a:fld>
            <a:endParaRPr lang="fr-FR" dirty="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19"/>
          <a:stretch>
            <a:fillRect/>
          </a:stretch>
        </p:blipFill>
        <p:spPr>
          <a:xfrm>
            <a:off x="173697" y="176445"/>
            <a:ext cx="871936" cy="377363"/>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573338" y="6530279"/>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0" name="Picture 9">
            <a:extLst>
              <a:ext uri="{FF2B5EF4-FFF2-40B4-BE49-F238E27FC236}">
                <a16:creationId xmlns:a16="http://schemas.microsoft.com/office/drawing/2014/main" id="{1753D0FA-00A8-4FC7-8198-15D8AE4DC883}"/>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16200000">
            <a:off x="11440850" y="6133492"/>
            <a:ext cx="993311" cy="267281"/>
          </a:xfrm>
          <a:prstGeom prst="rect">
            <a:avLst/>
          </a:prstGeom>
        </p:spPr>
      </p:pic>
    </p:spTree>
    <p:extLst>
      <p:ext uri="{BB962C8B-B14F-4D97-AF65-F5344CB8AC3E}">
        <p14:creationId xmlns:p14="http://schemas.microsoft.com/office/powerpoint/2010/main" val="97453220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hdr="0"/>
  <p:txStyles>
    <p:titleStyle>
      <a:lvl1pPr algn="l" defTabSz="914377" rtl="0" eaLnBrk="1" latinLnBrk="0" hangingPunct="1">
        <a:lnSpc>
          <a:spcPct val="90000"/>
        </a:lnSpc>
        <a:spcBef>
          <a:spcPct val="0"/>
        </a:spcBef>
        <a:buNone/>
        <a:defRPr sz="2667" kern="1000" spc="-67" baseline="0">
          <a:solidFill>
            <a:schemeClr val="tx1"/>
          </a:solidFill>
          <a:latin typeface="+mj-lt"/>
          <a:ea typeface="Roboto Black" panose="02000000000000000000" pitchFamily="2" charset="0"/>
          <a:cs typeface="+mj-cs"/>
        </a:defRPr>
      </a:lvl1pPr>
    </p:titleStyle>
    <p:body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SzPct val="90000"/>
        <a:buFont typeface="Wingdings" pitchFamily="2"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126">
          <p15:clr>
            <a:srgbClr val="F26B43"/>
          </p15:clr>
        </p15:guide>
        <p15:guide id="3" pos="5602">
          <p15:clr>
            <a:srgbClr val="F26B43"/>
          </p15:clr>
        </p15:guide>
        <p15:guide id="4" pos="2880">
          <p15:clr>
            <a:srgbClr val="F26B43"/>
          </p15:clr>
        </p15:guide>
        <p15:guide id="5" orient="horz" pos="123">
          <p15:clr>
            <a:srgbClr val="F26B43"/>
          </p15:clr>
        </p15:guide>
        <p15:guide id="6" orient="horz" pos="3117">
          <p15:clr>
            <a:srgbClr val="F26B43"/>
          </p15:clr>
        </p15:guide>
        <p15:guide id="7" pos="570">
          <p15:clr>
            <a:srgbClr val="F26B43"/>
          </p15:clr>
        </p15:guide>
        <p15:guide id="8" pos="1155">
          <p15:clr>
            <a:srgbClr val="F26B43"/>
          </p15:clr>
        </p15:guide>
        <p15:guide id="9" pos="1728">
          <p15:clr>
            <a:srgbClr val="F26B43"/>
          </p15:clr>
        </p15:guide>
        <p15:guide id="10" pos="2304">
          <p15:clr>
            <a:srgbClr val="F26B43"/>
          </p15:clr>
        </p15:guide>
        <p15:guide id="11" pos="3456">
          <p15:clr>
            <a:srgbClr val="F26B43"/>
          </p15:clr>
        </p15:guide>
        <p15:guide id="12" pos="4035">
          <p15:clr>
            <a:srgbClr val="F26B43"/>
          </p15:clr>
        </p15:guide>
        <p15:guide id="13" pos="4608">
          <p15:clr>
            <a:srgbClr val="F26B43"/>
          </p15:clr>
        </p15:guide>
        <p15:guide id="14" pos="5180">
          <p15:clr>
            <a:srgbClr val="F26B43"/>
          </p15:clr>
        </p15:guide>
        <p15:guide id="15" orient="horz" pos="490">
          <p15:clr>
            <a:srgbClr val="F26B43"/>
          </p15:clr>
        </p15:guide>
        <p15:guide id="16" orient="horz" pos="985">
          <p15:clr>
            <a:srgbClr val="F26B43"/>
          </p15:clr>
        </p15:guide>
        <p15:guide id="17" orient="horz" pos="1475">
          <p15:clr>
            <a:srgbClr val="F26B43"/>
          </p15:clr>
        </p15:guide>
        <p15:guide id="18" orient="horz" pos="1962">
          <p15:clr>
            <a:srgbClr val="F26B43"/>
          </p15:clr>
        </p15:guide>
        <p15:guide id="19" orient="horz" pos="2458">
          <p15:clr>
            <a:srgbClr val="F26B43"/>
          </p15:clr>
        </p15:guide>
        <p15:guide id="20" orient="horz" pos="2950">
          <p15:clr>
            <a:srgbClr val="F26B43"/>
          </p15:clr>
        </p15:guide>
        <p15:guide id="21" pos="5437">
          <p15:clr>
            <a:srgbClr val="F26B43"/>
          </p15:clr>
        </p15:guide>
        <p15:guide id="22" orient="horz">
          <p15:clr>
            <a:srgbClr val="F26B43"/>
          </p15:clr>
        </p15:guide>
        <p15:guide id="23" pos="5760">
          <p15:clr>
            <a:srgbClr val="F26B43"/>
          </p15:clr>
        </p15:guide>
        <p15:guide id="24" orient="horz" pos="3240">
          <p15:clr>
            <a:srgbClr val="F26B43"/>
          </p15:clr>
        </p15:guide>
        <p15:guide id="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ict4sm.epfl.ch/" TargetMode="External"/><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llinsdictionary.com/dictionary/english/electric-system" TargetMode="External"/><Relationship Id="rId2" Type="http://schemas.openxmlformats.org/officeDocument/2006/relationships/hyperlink" Target="https://www.notesandsketches.co.uk/Mechanical_systems.html" TargetMode="External"/><Relationship Id="rId1" Type="http://schemas.openxmlformats.org/officeDocument/2006/relationships/slideLayout" Target="../slideLayouts/slideLayout19.xml"/><Relationship Id="rId4" Type="http://schemas.openxmlformats.org/officeDocument/2006/relationships/hyperlink" Target="https://en.wikipedia.org/wiki/Domain_nam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hyperlink" Target="https://www.youtube.com/watch?v=LucfbAva37E" TargetMode="Externa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 Id="rId5" Type="http://schemas.openxmlformats.org/officeDocument/2006/relationships/image" Target="../media/image43.emf"/><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jpg"/><Relationship Id="rId2" Type="http://schemas.openxmlformats.org/officeDocument/2006/relationships/image" Target="../media/image48.png"/><Relationship Id="rId1" Type="http://schemas.openxmlformats.org/officeDocument/2006/relationships/slideLayout" Target="../slideLayouts/slideLayout2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hyperlink" Target="https://www.pcmag.com/encyclopedia/term/interface"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hyperlink" Target="https://www.sciencedirect.com/topics/engineering/mechanical-interac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www.sciencedirect.com/topics/engineering/mechanical-interaction"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hyperlink" Target="https://simplicable.com/new/system-characteristics" TargetMode="Externa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Mechanism_(engineering)" TargetMode="External"/><Relationship Id="rId2" Type="http://schemas.openxmlformats.org/officeDocument/2006/relationships/hyperlink" Target="https://en.wikipedia.org/wiki/Computer_system" TargetMode="External"/><Relationship Id="rId1" Type="http://schemas.openxmlformats.org/officeDocument/2006/relationships/slideLayout" Target="../slideLayouts/slideLayout19.xml"/><Relationship Id="rId5" Type="http://schemas.openxmlformats.org/officeDocument/2006/relationships/hyperlink" Target="https://www.nsf.gov/pubs/2010/nsf10515/nsf10515.htm" TargetMode="External"/><Relationship Id="rId4" Type="http://schemas.openxmlformats.org/officeDocument/2006/relationships/hyperlink" Target="https://en.wikipedia.org/wiki/Algorith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Internet_of_things" TargetMode="External"/><Relationship Id="rId2" Type="http://schemas.openxmlformats.org/officeDocument/2006/relationships/hyperlink" Target="https://en.wikipedia.org/wiki/Internet"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3588914" y="17667"/>
            <a:ext cx="8603087" cy="1396101"/>
          </a:xfrm>
          <a:solidFill>
            <a:srgbClr val="FF0000"/>
          </a:solidFill>
        </p:spPr>
        <p:txBody>
          <a:bodyPr>
            <a:noAutofit/>
          </a:bodyPr>
          <a:lstStyle/>
          <a:p>
            <a:r>
              <a:rPr lang="en-US" sz="3200" b="1" dirty="0" err="1"/>
              <a:t>IoF</a:t>
            </a:r>
            <a:r>
              <a:rPr lang="en-US" sz="3200" b="1" dirty="0"/>
              <a:t> Systems Engineering Working Group</a:t>
            </a:r>
            <a:endParaRPr lang="en-US" sz="3733" b="1" dirty="0">
              <a:latin typeface="Arial"/>
              <a:cs typeface="Arial"/>
            </a:endParaRPr>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1" y="1402691"/>
            <a:ext cx="3588913" cy="2089151"/>
          </a:xfrm>
          <a:solidFill>
            <a:srgbClr val="FF0000"/>
          </a:solidFill>
        </p:spPr>
        <p:txBody>
          <a:bodyPr vert="horz" lIns="120000" tIns="45720" rIns="91440" bIns="45720" rtlCol="0" anchor="ctr" anchorCtr="0">
            <a:normAutofit/>
          </a:bodyPr>
          <a:lstStyle/>
          <a:p>
            <a:pPr marL="12700" algn="l">
              <a:spcBef>
                <a:spcPts val="545"/>
              </a:spcBef>
            </a:pPr>
            <a:r>
              <a:rPr lang="en-US" b="1" spc="-5" dirty="0">
                <a:latin typeface="Arial"/>
                <a:cs typeface="Arial"/>
              </a:rPr>
              <a:t>Jinzhi Lu</a:t>
            </a:r>
            <a:endParaRPr lang="en-US" dirty="0">
              <a:latin typeface="Arial"/>
              <a:cs typeface="Arial"/>
            </a:endParaRPr>
          </a:p>
          <a:p>
            <a:pPr marL="12700" algn="l">
              <a:spcBef>
                <a:spcPts val="351"/>
              </a:spcBef>
            </a:pPr>
            <a:r>
              <a:rPr lang="en-US" b="1" spc="-5" dirty="0">
                <a:latin typeface="Arial"/>
                <a:cs typeface="Arial"/>
              </a:rPr>
              <a:t>ICT for Sustainable</a:t>
            </a:r>
            <a:r>
              <a:rPr lang="en-US" b="1" spc="-35" dirty="0">
                <a:latin typeface="Arial"/>
                <a:cs typeface="Arial"/>
              </a:rPr>
              <a:t> </a:t>
            </a:r>
            <a:r>
              <a:rPr lang="en-US" b="1" spc="-5" dirty="0">
                <a:latin typeface="Arial"/>
                <a:cs typeface="Arial"/>
              </a:rPr>
              <a:t>Manufacturing</a:t>
            </a:r>
          </a:p>
          <a:p>
            <a:pPr marL="12700" algn="l">
              <a:spcBef>
                <a:spcPts val="351"/>
              </a:spcBef>
            </a:pPr>
            <a:endParaRPr lang="en-US" b="1" spc="-5" dirty="0">
              <a:latin typeface="Arial"/>
              <a:cs typeface="Arial"/>
            </a:endParaRPr>
          </a:p>
          <a:p>
            <a:pPr marL="12700" algn="l">
              <a:spcBef>
                <a:spcPts val="351"/>
              </a:spcBef>
            </a:pPr>
            <a:r>
              <a:rPr lang="en-US" b="1" i="1" spc="-5" dirty="0">
                <a:latin typeface="Arial"/>
                <a:cs typeface="Arial"/>
              </a:rPr>
              <a:t>jinzhi.lu@epfl.ch</a:t>
            </a:r>
            <a:endParaRPr lang="en-US" i="1" dirty="0">
              <a:latin typeface="Arial"/>
              <a:cs typeface="Arial"/>
            </a:endParaRPr>
          </a:p>
        </p:txBody>
      </p:sp>
      <p:sp>
        <p:nvSpPr>
          <p:cNvPr id="11" name="Espace réservé du texte 10">
            <a:extLst>
              <a:ext uri="{FF2B5EF4-FFF2-40B4-BE49-F238E27FC236}">
                <a16:creationId xmlns:a16="http://schemas.microsoft.com/office/drawing/2014/main" id="{EAE5AA54-9807-4542-B338-330D2FC673A2}"/>
              </a:ext>
            </a:extLst>
          </p:cNvPr>
          <p:cNvSpPr>
            <a:spLocks noGrp="1"/>
          </p:cNvSpPr>
          <p:nvPr>
            <p:ph type="body" sz="quarter" idx="11"/>
          </p:nvPr>
        </p:nvSpPr>
        <p:spPr>
          <a:xfrm>
            <a:off x="1" y="4166376"/>
            <a:ext cx="3891636" cy="613833"/>
          </a:xfrm>
        </p:spPr>
        <p:txBody>
          <a:bodyPr vert="horz" lIns="120000" tIns="45720" rIns="91440" bIns="45720" rtlCol="0" anchor="ctr">
            <a:noAutofit/>
          </a:bodyPr>
          <a:lstStyle/>
          <a:p>
            <a:pPr algn="l"/>
            <a:r>
              <a:rPr lang="fr-FR" b="1" dirty="0"/>
              <a:t>@ </a:t>
            </a:r>
            <a:r>
              <a:rPr lang="en-US" b="1" dirty="0"/>
              <a:t>2020.12.8 MEETING</a:t>
            </a:r>
            <a:endParaRPr lang="fr-FR" b="1" dirty="0"/>
          </a:p>
          <a:p>
            <a:pPr algn="l"/>
            <a:r>
              <a:rPr lang="en-US" b="1" dirty="0"/>
              <a:t>EPFL</a:t>
            </a:r>
            <a:r>
              <a:rPr lang="fr-FR" b="1" dirty="0"/>
              <a:t>–11.2020</a:t>
            </a:r>
          </a:p>
        </p:txBody>
      </p:sp>
      <p:pic>
        <p:nvPicPr>
          <p:cNvPr id="6" name="Picture 5">
            <a:extLst>
              <a:ext uri="{FF2B5EF4-FFF2-40B4-BE49-F238E27FC236}">
                <a16:creationId xmlns:a16="http://schemas.microsoft.com/office/drawing/2014/main" id="{E1C59267-643B-4769-85E5-9CA5732CDF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513" y="992223"/>
            <a:ext cx="1447800" cy="389576"/>
          </a:xfrm>
          <a:prstGeom prst="rect">
            <a:avLst/>
          </a:prstGeom>
        </p:spPr>
      </p:pic>
      <p:sp>
        <p:nvSpPr>
          <p:cNvPr id="17" name="object 7">
            <a:extLst>
              <a:ext uri="{FF2B5EF4-FFF2-40B4-BE49-F238E27FC236}">
                <a16:creationId xmlns:a16="http://schemas.microsoft.com/office/drawing/2014/main" id="{C33F8169-3049-474F-96D7-76BDF543130E}"/>
              </a:ext>
            </a:extLst>
          </p:cNvPr>
          <p:cNvSpPr txBox="1"/>
          <p:nvPr/>
        </p:nvSpPr>
        <p:spPr>
          <a:xfrm>
            <a:off x="1987838" y="992223"/>
            <a:ext cx="2208778" cy="294097"/>
          </a:xfrm>
          <a:prstGeom prst="rect">
            <a:avLst/>
          </a:prstGeom>
        </p:spPr>
        <p:txBody>
          <a:bodyPr vert="horz" wrap="square" lIns="0" tIns="16933" rIns="0" bIns="0" rtlCol="0">
            <a:spAutoFit/>
          </a:bodyPr>
          <a:lstStyle/>
          <a:p>
            <a:pPr marL="16933">
              <a:spcBef>
                <a:spcPts val="133"/>
              </a:spcBef>
            </a:pPr>
            <a:r>
              <a:rPr u="heavy" spc="-13" dirty="0">
                <a:solidFill>
                  <a:srgbClr val="0070C0"/>
                </a:solidFill>
                <a:uFill>
                  <a:solidFill>
                    <a:srgbClr val="0462C1"/>
                  </a:solidFill>
                </a:uFill>
                <a:latin typeface="Arial"/>
                <a:cs typeface="Arial"/>
                <a:hlinkClick r:id="rId3">
                  <a:extLst>
                    <a:ext uri="{A12FA001-AC4F-418D-AE19-62706E023703}">
                      <ahyp:hlinkClr xmlns:ahyp="http://schemas.microsoft.com/office/drawing/2018/hyperlinkcolor" val="tx"/>
                    </a:ext>
                  </a:extLst>
                </a:hlinkClick>
              </a:rPr>
              <a:t>ict4sm.epfl.ch/</a:t>
            </a:r>
            <a:endParaRPr dirty="0">
              <a:solidFill>
                <a:srgbClr val="0070C0"/>
              </a:solidFill>
              <a:latin typeface="Arial"/>
              <a:cs typeface="Arial"/>
            </a:endParaRPr>
          </a:p>
        </p:txBody>
      </p:sp>
      <p:sp>
        <p:nvSpPr>
          <p:cNvPr id="7" name="Subtitle 2"/>
          <p:cNvSpPr txBox="1">
            <a:spLocks/>
          </p:cNvSpPr>
          <p:nvPr/>
        </p:nvSpPr>
        <p:spPr>
          <a:xfrm>
            <a:off x="2877534" y="2991902"/>
            <a:ext cx="7544301" cy="1788307"/>
          </a:xfrm>
          <a:prstGeom prst="rect">
            <a:avLst/>
          </a:prstGeom>
          <a:noFill/>
          <a:ln>
            <a:noFill/>
          </a:ln>
        </p:spPr>
        <p:txBody>
          <a:bodyPr vert="horz" lIns="240000" tIns="60960" rIns="121920" bIns="60960" rtlCol="0" anchor="ctr" anchorCtr="0">
            <a:normAutofit/>
          </a:bodyPr>
          <a:lstStyle>
            <a:lvl1pPr marL="0" indent="0" algn="ctr" defTabSz="685800" rtl="0" eaLnBrk="1" latinLnBrk="0" hangingPunct="1">
              <a:lnSpc>
                <a:spcPct val="90000"/>
              </a:lnSpc>
              <a:spcBef>
                <a:spcPts val="750"/>
              </a:spcBef>
              <a:buClr>
                <a:schemeClr val="accent1"/>
              </a:buClr>
              <a:buSzPct val="90000"/>
              <a:buFont typeface="Wingdings" pitchFamily="2" charset="2"/>
              <a:buNone/>
              <a:defRPr sz="1200" kern="1200">
                <a:solidFill>
                  <a:schemeClr val="bg1"/>
                </a:solidFill>
                <a:latin typeface="+mn-lt"/>
                <a:ea typeface="+mn-ea"/>
                <a:cs typeface="+mn-cs"/>
              </a:defRPr>
            </a:lvl1pPr>
            <a:lvl2pPr marL="342900" indent="0" algn="ctr" defTabSz="685800" rtl="0" eaLnBrk="1" latinLnBrk="0" hangingPunct="1">
              <a:lnSpc>
                <a:spcPct val="90000"/>
              </a:lnSpc>
              <a:spcBef>
                <a:spcPts val="375"/>
              </a:spcBef>
              <a:buClr>
                <a:schemeClr val="accent1"/>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SzPct val="90000"/>
              <a:buFont typeface="Wingdings" pitchFamily="2" charset="2"/>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altLang="zh-CN" sz="2400" dirty="0">
                <a:solidFill>
                  <a:schemeClr val="tx1"/>
                </a:solidFill>
              </a:rPr>
              <a:t>Jinzhi Lu</a:t>
            </a:r>
            <a:r>
              <a:rPr lang="zh-CN" altLang="en-US" sz="2400" dirty="0">
                <a:solidFill>
                  <a:schemeClr val="tx1"/>
                </a:solidFill>
              </a:rPr>
              <a:t>， </a:t>
            </a:r>
            <a:r>
              <a:rPr lang="en-US" altLang="zh-CN" sz="2400" dirty="0">
                <a:solidFill>
                  <a:schemeClr val="tx1"/>
                </a:solidFill>
              </a:rPr>
              <a:t>James Logan</a:t>
            </a:r>
            <a:r>
              <a:rPr lang="en-US" sz="2400" dirty="0">
                <a:solidFill>
                  <a:schemeClr val="tx1"/>
                </a:solidFill>
              </a:rPr>
              <a:t> </a:t>
            </a:r>
            <a:r>
              <a:rPr lang="en-US" altLang="zh-CN" sz="2400" dirty="0">
                <a:solidFill>
                  <a:schemeClr val="tx1"/>
                </a:solidFill>
              </a:rPr>
              <a:t>and Dimitris Kiritsis</a:t>
            </a:r>
            <a:endParaRPr lang="en-US" sz="2400" dirty="0">
              <a:solidFill>
                <a:schemeClr val="tx1"/>
              </a:solidFill>
            </a:endParaRPr>
          </a:p>
        </p:txBody>
      </p:sp>
      <p:sp>
        <p:nvSpPr>
          <p:cNvPr id="8" name="Text Placeholder 7"/>
          <p:cNvSpPr txBox="1">
            <a:spLocks/>
          </p:cNvSpPr>
          <p:nvPr/>
        </p:nvSpPr>
        <p:spPr>
          <a:xfrm>
            <a:off x="4857454" y="4288912"/>
            <a:ext cx="7334547" cy="6401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lvl1pPr marL="0" indent="0" algn="l" defTabSz="685800" rtl="0" eaLnBrk="1" latinLnBrk="0" hangingPunct="1">
              <a:lnSpc>
                <a:spcPct val="90000"/>
              </a:lnSpc>
              <a:spcBef>
                <a:spcPts val="750"/>
              </a:spcBef>
              <a:buClr>
                <a:schemeClr val="accent1"/>
              </a:buClr>
              <a:buSzTx/>
              <a:buFontTx/>
              <a:buNone/>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1600" dirty="0"/>
              <a:t>EPFL, École Polytechnique Fédérale de Lausanne</a:t>
            </a:r>
          </a:p>
          <a:p>
            <a:r>
              <a:rPr lang="fr-FR" sz="1600" dirty="0"/>
              <a:t>C</a:t>
            </a:r>
            <a:r>
              <a:rPr lang="en-US" altLang="zh-CN" sz="1600" dirty="0"/>
              <a:t>hair of IOF Systems Engineering WG</a:t>
            </a:r>
            <a:endParaRPr lang="fr-FR" sz="1600" dirty="0"/>
          </a:p>
        </p:txBody>
      </p:sp>
    </p:spTree>
    <p:extLst>
      <p:ext uri="{BB962C8B-B14F-4D97-AF65-F5344CB8AC3E}">
        <p14:creationId xmlns:p14="http://schemas.microsoft.com/office/powerpoint/2010/main" val="323794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10</a:t>
            </a:fld>
            <a:endParaRPr lang="fr-FR" dirty="0"/>
          </a:p>
        </p:txBody>
      </p:sp>
      <p:sp>
        <p:nvSpPr>
          <p:cNvPr id="5" name="Rectangle 4"/>
          <p:cNvSpPr/>
          <p:nvPr/>
        </p:nvSpPr>
        <p:spPr>
          <a:xfrm>
            <a:off x="927100" y="587256"/>
            <a:ext cx="11036300" cy="5909310"/>
          </a:xfrm>
          <a:prstGeom prst="rect">
            <a:avLst/>
          </a:prstGeom>
        </p:spPr>
        <p:txBody>
          <a:bodyPr wrap="square">
            <a:spAutoFit/>
          </a:bodyPr>
          <a:lstStyle/>
          <a:p>
            <a:r>
              <a:rPr lang="en-US" b="1" dirty="0"/>
              <a:t>Hierarchy</a:t>
            </a:r>
          </a:p>
          <a:p>
            <a:r>
              <a:rPr lang="en-US" dirty="0"/>
              <a:t>(1) A hierarchy is an arrangement of items (objects, names, values, categories, etc.) in which the items are represented as being "above," "below," or "at the same level as" one another. Levels in a hierarchy may also represent authority, control or ownership of lower levels (command structure). (Oxford English Dictionary 2012)</a:t>
            </a:r>
          </a:p>
          <a:p>
            <a:r>
              <a:rPr lang="en-US" dirty="0"/>
              <a:t>(2) </a:t>
            </a:r>
            <a:r>
              <a:rPr lang="en-US" dirty="0" err="1"/>
              <a:t>Organisation</a:t>
            </a:r>
            <a:r>
              <a:rPr lang="en-US" dirty="0"/>
              <a:t> of system elements into groups of (sub-)system wholes, based on relative </a:t>
            </a:r>
            <a:r>
              <a:rPr lang="en-US" dirty="0" err="1"/>
              <a:t>strenght</a:t>
            </a:r>
            <a:r>
              <a:rPr lang="en-US" dirty="0"/>
              <a:t> of element cohesion. (Simon 1962)</a:t>
            </a:r>
          </a:p>
          <a:p>
            <a:r>
              <a:rPr lang="en-US" dirty="0"/>
              <a:t>(3) The hierarchy principle of systems, is the consequential concept of simultaneous multiple containment of one system by many containing systems. (</a:t>
            </a:r>
            <a:r>
              <a:rPr lang="en-US" dirty="0" err="1"/>
              <a:t>Checkland</a:t>
            </a:r>
            <a:r>
              <a:rPr lang="en-US" dirty="0"/>
              <a:t> 1999)</a:t>
            </a:r>
          </a:p>
          <a:p>
            <a:r>
              <a:rPr lang="en-US" dirty="0"/>
              <a:t>(4) An abstract view of a defined system that is developed to meet some need. The system results from an analysis that decomposes a system into constituent elements at two or more levels. Often based around a defined taxonomy of levels covering System, element, Subsystem, assembly, components and parts. (INCOSE 2011)</a:t>
            </a:r>
          </a:p>
          <a:p>
            <a:r>
              <a:rPr lang="en-US" dirty="0"/>
              <a:t>Source</a:t>
            </a:r>
          </a:p>
          <a:p>
            <a:r>
              <a:rPr lang="en-US" dirty="0"/>
              <a:t>(1) Oxford English Dictionary, </a:t>
            </a:r>
            <a:r>
              <a:rPr lang="en-US" dirty="0" err="1"/>
              <a:t>s.v</a:t>
            </a:r>
            <a:r>
              <a:rPr lang="en-US" dirty="0"/>
              <a:t>. "Hierarchy."</a:t>
            </a:r>
          </a:p>
          <a:p>
            <a:r>
              <a:rPr lang="en-US" dirty="0"/>
              <a:t>(2) Simon, H.A. 1962. "The Architecture of Complexity." Proceedings of the American Philosophical Society. 106(6) (December 12, 1962): 467-482.</a:t>
            </a:r>
          </a:p>
          <a:p>
            <a:r>
              <a:rPr lang="en-US" dirty="0"/>
              <a:t>(3) </a:t>
            </a:r>
            <a:r>
              <a:rPr lang="en-US" dirty="0" err="1"/>
              <a:t>Checkland</a:t>
            </a:r>
            <a:r>
              <a:rPr lang="en-US" dirty="0"/>
              <a:t>, P. 1999. Systems Thinking, Systems Practice. New York: John Wiley &amp; Sons.</a:t>
            </a:r>
          </a:p>
          <a:p>
            <a:r>
              <a:rPr lang="en-US" dirty="0"/>
              <a:t>(4) INCOSE. 2012. Systems Engineering Handbook: A Guide for System Life Cycle Processes and Activities, version 3.2.2. San Diego, CA, USA: International Council on Systems Engineering (INCOSE), INCOSE-TP-2003-002-03.2.2.</a:t>
            </a:r>
          </a:p>
        </p:txBody>
      </p:sp>
      <p:sp>
        <p:nvSpPr>
          <p:cNvPr id="6" name="Rectangle 5"/>
          <p:cNvSpPr/>
          <p:nvPr/>
        </p:nvSpPr>
        <p:spPr>
          <a:xfrm>
            <a:off x="807000" y="263853"/>
            <a:ext cx="1971675" cy="64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hierarchy…</a:t>
            </a:r>
          </a:p>
        </p:txBody>
      </p:sp>
    </p:spTree>
    <p:extLst>
      <p:ext uri="{BB962C8B-B14F-4D97-AF65-F5344CB8AC3E}">
        <p14:creationId xmlns:p14="http://schemas.microsoft.com/office/powerpoint/2010/main" val="1327642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11</a:t>
            </a:fld>
            <a:endParaRPr lang="fr-FR" dirty="0"/>
          </a:p>
        </p:txBody>
      </p:sp>
      <p:sp>
        <p:nvSpPr>
          <p:cNvPr id="12" name="TextBox 11"/>
          <p:cNvSpPr txBox="1"/>
          <p:nvPr/>
        </p:nvSpPr>
        <p:spPr>
          <a:xfrm>
            <a:off x="814817" y="3216918"/>
            <a:ext cx="11085183" cy="2308324"/>
          </a:xfrm>
          <a:prstGeom prst="rect">
            <a:avLst/>
          </a:prstGeom>
          <a:noFill/>
        </p:spPr>
        <p:txBody>
          <a:bodyPr wrap="square" rtlCol="0">
            <a:spAutoFit/>
          </a:bodyPr>
          <a:lstStyle/>
          <a:p>
            <a:r>
              <a:rPr lang="en-US" altLang="zh-CN" dirty="0"/>
              <a:t>Mechanical system: </a:t>
            </a:r>
            <a:r>
              <a:rPr lang="en-US" dirty="0"/>
              <a:t>A mechanical system is a set of physical components that convert an input motion and force into a desired output motion and force. </a:t>
            </a:r>
            <a:r>
              <a:rPr lang="en-US" dirty="0">
                <a:hlinkClick r:id="rId2"/>
              </a:rPr>
              <a:t>https://www.notesandsketches.co.uk/Mechanical_systems.html</a:t>
            </a:r>
            <a:r>
              <a:rPr lang="en-US" dirty="0"/>
              <a:t> </a:t>
            </a:r>
          </a:p>
          <a:p>
            <a:endParaRPr lang="en-US" dirty="0"/>
          </a:p>
          <a:p>
            <a:r>
              <a:rPr lang="en-US" dirty="0"/>
              <a:t>Electric </a:t>
            </a:r>
            <a:r>
              <a:rPr lang="en-US" dirty="0" err="1"/>
              <a:t>system:An</a:t>
            </a:r>
            <a:r>
              <a:rPr lang="en-US" dirty="0"/>
              <a:t> electric system consists of all of the elements needed to distribute electrical power, including overhead and underground lines, poles, transformers, and other equipment.</a:t>
            </a:r>
          </a:p>
          <a:p>
            <a:r>
              <a:rPr lang="en-US" dirty="0">
                <a:hlinkClick r:id="rId3"/>
              </a:rPr>
              <a:t>https://www.collinsdictionary.com/dictionary/english/electric-system</a:t>
            </a:r>
            <a:r>
              <a:rPr lang="en-US" dirty="0"/>
              <a:t> </a:t>
            </a:r>
          </a:p>
        </p:txBody>
      </p:sp>
      <p:sp>
        <p:nvSpPr>
          <p:cNvPr id="7" name="Rectangle 6"/>
          <p:cNvSpPr/>
          <p:nvPr/>
        </p:nvSpPr>
        <p:spPr>
          <a:xfrm>
            <a:off x="857800" y="721337"/>
            <a:ext cx="1971675" cy="64680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a:t>
            </a:r>
          </a:p>
        </p:txBody>
      </p:sp>
      <p:sp>
        <p:nvSpPr>
          <p:cNvPr id="6" name="TextBox 5"/>
          <p:cNvSpPr txBox="1"/>
          <p:nvPr/>
        </p:nvSpPr>
        <p:spPr>
          <a:xfrm flipH="1">
            <a:off x="857800" y="1866005"/>
            <a:ext cx="9987281" cy="923330"/>
          </a:xfrm>
          <a:prstGeom prst="rect">
            <a:avLst/>
          </a:prstGeom>
          <a:noFill/>
        </p:spPr>
        <p:txBody>
          <a:bodyPr wrap="square" rtlCol="0">
            <a:spAutoFit/>
          </a:bodyPr>
          <a:lstStyle/>
          <a:p>
            <a:r>
              <a:rPr lang="en-US" dirty="0"/>
              <a:t>A domain name is an identification string that defines a realm of administrative autonomy, authority or control within the Internet. </a:t>
            </a:r>
            <a:r>
              <a:rPr lang="en-US" dirty="0">
                <a:solidFill>
                  <a:srgbClr val="FF0000"/>
                </a:solidFill>
              </a:rPr>
              <a:t>???  </a:t>
            </a:r>
            <a:r>
              <a:rPr lang="en-US" dirty="0">
                <a:hlinkClick r:id="rId4"/>
              </a:rPr>
              <a:t>https://en.wikipedia.org/wiki/Domain_name</a:t>
            </a:r>
            <a:r>
              <a:rPr lang="en-US" dirty="0"/>
              <a:t> </a:t>
            </a:r>
          </a:p>
        </p:txBody>
      </p:sp>
    </p:spTree>
    <p:extLst>
      <p:ext uri="{BB962C8B-B14F-4D97-AF65-F5344CB8AC3E}">
        <p14:creationId xmlns:p14="http://schemas.microsoft.com/office/powerpoint/2010/main" val="237299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12</a:t>
            </a:fld>
            <a:endParaRPr lang="fr-FR" dirty="0"/>
          </a:p>
        </p:txBody>
      </p:sp>
      <p:sp>
        <p:nvSpPr>
          <p:cNvPr id="9" name="Rectangle 8"/>
          <p:cNvSpPr/>
          <p:nvPr/>
        </p:nvSpPr>
        <p:spPr>
          <a:xfrm>
            <a:off x="936625" y="1696357"/>
            <a:ext cx="11153775" cy="5078313"/>
          </a:xfrm>
          <a:prstGeom prst="rect">
            <a:avLst/>
          </a:prstGeom>
        </p:spPr>
        <p:txBody>
          <a:bodyPr wrap="square">
            <a:spAutoFit/>
          </a:bodyPr>
          <a:lstStyle/>
          <a:p>
            <a:r>
              <a:rPr lang="en-US" dirty="0"/>
              <a:t>(1) A system outcomes which contribute to goals or objectives. To have a function, a system must be able to provide the outcome through two or more different combinations of elemental behavior. (</a:t>
            </a:r>
            <a:r>
              <a:rPr lang="en-US" dirty="0" err="1"/>
              <a:t>Ackoff</a:t>
            </a:r>
            <a:r>
              <a:rPr lang="en-US" dirty="0"/>
              <a:t> 1971)</a:t>
            </a:r>
          </a:p>
          <a:p>
            <a:r>
              <a:rPr lang="en-US" dirty="0"/>
              <a:t>(2) An action, a task, or an activity performed to achieve a desired outcome. (</a:t>
            </a:r>
            <a:r>
              <a:rPr lang="en-US" dirty="0" err="1"/>
              <a:t>Hitchins</a:t>
            </a:r>
            <a:r>
              <a:rPr lang="en-US" dirty="0"/>
              <a:t> 2007)</a:t>
            </a:r>
          </a:p>
          <a:p>
            <a:r>
              <a:rPr lang="en-US" dirty="0"/>
              <a:t>(3) A function is defined by the transformation of input flows to output flows, with defined performance. (Created for </a:t>
            </a:r>
            <a:r>
              <a:rPr lang="en-US" dirty="0" err="1"/>
              <a:t>SEBoK</a:t>
            </a:r>
            <a:r>
              <a:rPr lang="en-US" dirty="0"/>
              <a:t>)</a:t>
            </a:r>
          </a:p>
          <a:p>
            <a:r>
              <a:rPr lang="en-US" dirty="0"/>
              <a:t>(4) A broad work area encompassing multiple related disciplines (e.g., Engineering, Finance, Human Resources, etc.). (Created for </a:t>
            </a:r>
            <a:r>
              <a:rPr lang="en-US" dirty="0" err="1"/>
              <a:t>SEBoK</a:t>
            </a:r>
            <a:r>
              <a:rPr lang="en-US" dirty="0"/>
              <a:t>)</a:t>
            </a:r>
          </a:p>
          <a:p>
            <a:r>
              <a:rPr lang="en-US" dirty="0">
                <a:solidFill>
                  <a:srgbClr val="FF0000"/>
                </a:solidFill>
              </a:rPr>
              <a:t>(5)(Elucidation)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endParaRPr lang="en-US" dirty="0"/>
          </a:p>
          <a:p>
            <a:r>
              <a:rPr lang="en-US" dirty="0"/>
              <a:t>Source</a:t>
            </a:r>
          </a:p>
          <a:p>
            <a:r>
              <a:rPr lang="en-US" dirty="0"/>
              <a:t>(1) </a:t>
            </a:r>
            <a:r>
              <a:rPr lang="en-US" dirty="0" err="1"/>
              <a:t>Ackoff</a:t>
            </a:r>
            <a:r>
              <a:rPr lang="en-US" dirty="0"/>
              <a:t>, R.L. 1971. "Towards a System of Systems Concepts". Management Science. 17(11).</a:t>
            </a:r>
          </a:p>
          <a:p>
            <a:r>
              <a:rPr lang="en-US" dirty="0"/>
              <a:t>(2) </a:t>
            </a:r>
            <a:r>
              <a:rPr lang="en-US" dirty="0" err="1"/>
              <a:t>Hitchins</a:t>
            </a:r>
            <a:r>
              <a:rPr lang="en-US" dirty="0"/>
              <a:t>, D. 2007. Systems Engineering: A 21st Century Systems Methodology. Hoboken, NJ, USA: John Wiley &amp; Sons.</a:t>
            </a:r>
          </a:p>
          <a:p>
            <a:r>
              <a:rPr lang="en-US" dirty="0"/>
              <a:t>(3) and (4) These definitions were developed for the </a:t>
            </a:r>
            <a:r>
              <a:rPr lang="en-US" dirty="0" err="1"/>
              <a:t>SEBoK</a:t>
            </a:r>
            <a:r>
              <a:rPr lang="en-US" dirty="0"/>
              <a:t>. (5)BFO and </a:t>
            </a:r>
            <a:r>
              <a:rPr lang="en-US" dirty="0" err="1"/>
              <a:t>IoF</a:t>
            </a:r>
            <a:endParaRPr lang="en-US" dirty="0"/>
          </a:p>
        </p:txBody>
      </p:sp>
      <p:sp>
        <p:nvSpPr>
          <p:cNvPr id="11" name="Rectangle 10"/>
          <p:cNvSpPr/>
          <p:nvPr/>
        </p:nvSpPr>
        <p:spPr>
          <a:xfrm>
            <a:off x="598817" y="964728"/>
            <a:ext cx="480673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function</a:t>
            </a:r>
            <a:r>
              <a:rPr lang="zh-CN" altLang="en-US" dirty="0">
                <a:solidFill>
                  <a:schemeClr val="tx1"/>
                </a:solidFill>
              </a:rPr>
              <a:t>， </a:t>
            </a:r>
            <a:r>
              <a:rPr lang="en-US" altLang="zh-CN" dirty="0">
                <a:solidFill>
                  <a:schemeClr val="tx1"/>
                </a:solidFill>
              </a:rPr>
              <a:t>behavior or purpose</a:t>
            </a:r>
            <a:endParaRPr lang="en-US" dirty="0">
              <a:solidFill>
                <a:schemeClr val="tx1"/>
              </a:solidFill>
            </a:endParaRPr>
          </a:p>
        </p:txBody>
      </p:sp>
      <p:sp>
        <p:nvSpPr>
          <p:cNvPr id="5" name="Rectangle 4"/>
          <p:cNvSpPr/>
          <p:nvPr/>
        </p:nvSpPr>
        <p:spPr>
          <a:xfrm>
            <a:off x="-7570866" y="294271"/>
            <a:ext cx="7887949" cy="7571303"/>
          </a:xfrm>
          <a:prstGeom prst="rect">
            <a:avLst/>
          </a:prstGeom>
        </p:spPr>
        <p:txBody>
          <a:bodyPr wrap="square">
            <a:spAutoFit/>
          </a:bodyPr>
          <a:lstStyle/>
          <a:p>
            <a:r>
              <a:rPr lang="en-US" b="1" dirty="0"/>
              <a:t>Function: the design intentions or purposes.</a:t>
            </a:r>
          </a:p>
          <a:p>
            <a:endParaRPr lang="en-US" b="1" dirty="0"/>
          </a:p>
          <a:p>
            <a:r>
              <a:rPr lang="en-US" b="1" dirty="0"/>
              <a:t>Structure: the design intentions or purposes. how the structure of an artefact achieves its functions. the components which make up an artefact and their relationships.</a:t>
            </a:r>
          </a:p>
          <a:p>
            <a:endParaRPr lang="en-US" b="1" dirty="0"/>
          </a:p>
          <a:p>
            <a:r>
              <a:rPr lang="en-US" b="1" dirty="0"/>
              <a:t>Function: the design intentions or purposes.</a:t>
            </a:r>
          </a:p>
          <a:p>
            <a:endParaRPr lang="en-US" b="1" dirty="0"/>
          </a:p>
          <a:p>
            <a:r>
              <a:rPr lang="en-US" b="1" dirty="0" err="1"/>
              <a:t>Behaviour</a:t>
            </a:r>
            <a:r>
              <a:rPr lang="en-US" b="1" dirty="0"/>
              <a:t>: how the structure of an artefact achieves its functions.</a:t>
            </a:r>
          </a:p>
          <a:p>
            <a:endParaRPr lang="en-US" b="1" dirty="0"/>
          </a:p>
          <a:p>
            <a:r>
              <a:rPr lang="en-US" b="1" dirty="0"/>
              <a:t>Structure: the components which make up an artefact and their relationships.</a:t>
            </a:r>
          </a:p>
          <a:p>
            <a:endParaRPr lang="en-US" b="1" dirty="0"/>
          </a:p>
          <a:p>
            <a:r>
              <a:rPr lang="en-US" b="1" dirty="0"/>
              <a:t>the purposes of Functions: </a:t>
            </a:r>
            <a:r>
              <a:rPr lang="en-US" b="1" dirty="0" err="1"/>
              <a:t>Behaviours</a:t>
            </a:r>
            <a:r>
              <a:rPr lang="en-US" b="1" dirty="0"/>
              <a:t>: Structure:</a:t>
            </a:r>
          </a:p>
          <a:p>
            <a:r>
              <a:rPr lang="en-US" b="1" dirty="0"/>
              <a:t> the design being designed, i.e., its teleology.</a:t>
            </a:r>
          </a:p>
          <a:p>
            <a:r>
              <a:rPr lang="en-US" b="1" dirty="0"/>
              <a:t>attributes derivable from structure or expected of structure.</a:t>
            </a:r>
          </a:p>
          <a:p>
            <a:r>
              <a:rPr lang="en-US" b="1" dirty="0"/>
              <a:t>the elements of an artefact and their relationships.</a:t>
            </a:r>
          </a:p>
          <a:p>
            <a:endParaRPr lang="en-US" b="1" dirty="0"/>
          </a:p>
          <a:p>
            <a:r>
              <a:rPr lang="en-US" b="1" dirty="0"/>
              <a:t>Functions: the purposes of the design being designed, i.e., its teleology.</a:t>
            </a:r>
          </a:p>
          <a:p>
            <a:endParaRPr lang="en-US" b="1" dirty="0"/>
          </a:p>
          <a:p>
            <a:r>
              <a:rPr lang="en-US" b="1" dirty="0" err="1"/>
              <a:t>Behaviours</a:t>
            </a:r>
            <a:r>
              <a:rPr lang="en-US" b="1" dirty="0"/>
              <a:t>: attributes derivable from structure or expected of structure.</a:t>
            </a:r>
          </a:p>
          <a:p>
            <a:endParaRPr lang="en-US" b="1" dirty="0"/>
          </a:p>
          <a:p>
            <a:r>
              <a:rPr lang="en-US" b="1" dirty="0"/>
              <a:t>Structure: the elements of an artefact and their relationships.</a:t>
            </a:r>
          </a:p>
        </p:txBody>
      </p:sp>
      <p:sp>
        <p:nvSpPr>
          <p:cNvPr id="6" name="Rounded Rectangle 5"/>
          <p:cNvSpPr/>
          <p:nvPr/>
        </p:nvSpPr>
        <p:spPr>
          <a:xfrm>
            <a:off x="7112000" y="294271"/>
            <a:ext cx="33401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function and function of system</a:t>
            </a:r>
            <a:endParaRPr lang="en-US" dirty="0"/>
          </a:p>
        </p:txBody>
      </p:sp>
    </p:spTree>
    <p:extLst>
      <p:ext uri="{BB962C8B-B14F-4D97-AF65-F5344CB8AC3E}">
        <p14:creationId xmlns:p14="http://schemas.microsoft.com/office/powerpoint/2010/main" val="77846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13</a:t>
            </a:fld>
            <a:endParaRPr lang="fr-FR" dirty="0"/>
          </a:p>
        </p:txBody>
      </p:sp>
      <p:sp>
        <p:nvSpPr>
          <p:cNvPr id="5" name="Rectangle 4"/>
          <p:cNvSpPr/>
          <p:nvPr/>
        </p:nvSpPr>
        <p:spPr>
          <a:xfrm>
            <a:off x="1549400" y="1866005"/>
            <a:ext cx="9055100" cy="3416320"/>
          </a:xfrm>
          <a:prstGeom prst="rect">
            <a:avLst/>
          </a:prstGeom>
        </p:spPr>
        <p:txBody>
          <a:bodyPr wrap="square">
            <a:spAutoFit/>
          </a:bodyPr>
          <a:lstStyle/>
          <a:p>
            <a:r>
              <a:rPr lang="en-US" dirty="0"/>
              <a:t>(1) Systems behavior is a change which leads to events in itself or other systems. Thus, action, reaction or response may constitute behavior in some cases. (</a:t>
            </a:r>
            <a:r>
              <a:rPr lang="en-US" dirty="0" err="1"/>
              <a:t>Ackoff</a:t>
            </a:r>
            <a:r>
              <a:rPr lang="en-US" dirty="0"/>
              <a:t> 1971)</a:t>
            </a:r>
          </a:p>
          <a:p>
            <a:endParaRPr lang="en-US" dirty="0"/>
          </a:p>
          <a:p>
            <a:r>
              <a:rPr lang="en-US" dirty="0"/>
              <a:t>(2) The effect produced when an instance of a complex system or organism is used in its operational environment. (Created for </a:t>
            </a:r>
            <a:r>
              <a:rPr lang="en-US" dirty="0" err="1"/>
              <a:t>SEBoK</a:t>
            </a:r>
            <a:r>
              <a:rPr lang="en-US" dirty="0"/>
              <a:t>)</a:t>
            </a:r>
          </a:p>
          <a:p>
            <a:endParaRPr lang="en-US" dirty="0"/>
          </a:p>
          <a:p>
            <a:r>
              <a:rPr lang="en-US" dirty="0"/>
              <a:t>Source</a:t>
            </a:r>
          </a:p>
          <a:p>
            <a:r>
              <a:rPr lang="en-US" dirty="0"/>
              <a:t>(1) </a:t>
            </a:r>
            <a:r>
              <a:rPr lang="en-US" dirty="0" err="1"/>
              <a:t>Ackoff</a:t>
            </a:r>
            <a:r>
              <a:rPr lang="en-US" dirty="0"/>
              <a:t>, R.L. 1971. "Towards a System of Systems Concepts". Management Science 17: 11. Hanover, MD, USA: INFORMS.</a:t>
            </a:r>
          </a:p>
          <a:p>
            <a:endParaRPr lang="en-US" dirty="0"/>
          </a:p>
          <a:p>
            <a:r>
              <a:rPr lang="en-US" dirty="0"/>
              <a:t>(2) This definition was developed for the </a:t>
            </a:r>
            <a:r>
              <a:rPr lang="en-US" dirty="0" err="1"/>
              <a:t>SEBoK</a:t>
            </a:r>
            <a:r>
              <a:rPr lang="en-US" dirty="0"/>
              <a:t>.</a:t>
            </a:r>
          </a:p>
        </p:txBody>
      </p:sp>
      <p:sp>
        <p:nvSpPr>
          <p:cNvPr id="7" name="Rectangle 6"/>
          <p:cNvSpPr/>
          <p:nvPr/>
        </p:nvSpPr>
        <p:spPr>
          <a:xfrm>
            <a:off x="598817" y="964728"/>
            <a:ext cx="480673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function</a:t>
            </a:r>
            <a:r>
              <a:rPr lang="zh-CN" altLang="en-US" dirty="0">
                <a:solidFill>
                  <a:schemeClr val="tx1"/>
                </a:solidFill>
              </a:rPr>
              <a:t>，</a:t>
            </a:r>
            <a:r>
              <a:rPr lang="zh-CN" altLang="en-US" b="1" dirty="0">
                <a:solidFill>
                  <a:schemeClr val="tx1"/>
                </a:solidFill>
              </a:rPr>
              <a:t> </a:t>
            </a:r>
            <a:r>
              <a:rPr lang="en-US" altLang="zh-CN" b="1" dirty="0">
                <a:solidFill>
                  <a:schemeClr val="tx1"/>
                </a:solidFill>
              </a:rPr>
              <a:t>behavior </a:t>
            </a:r>
            <a:r>
              <a:rPr lang="en-US" altLang="zh-CN" dirty="0">
                <a:solidFill>
                  <a:schemeClr val="tx1"/>
                </a:solidFill>
              </a:rPr>
              <a:t>or purpose</a:t>
            </a:r>
            <a:endParaRPr lang="en-US" dirty="0">
              <a:solidFill>
                <a:schemeClr val="tx1"/>
              </a:solidFill>
            </a:endParaRPr>
          </a:p>
        </p:txBody>
      </p:sp>
    </p:spTree>
    <p:extLst>
      <p:ext uri="{BB962C8B-B14F-4D97-AF65-F5344CB8AC3E}">
        <p14:creationId xmlns:p14="http://schemas.microsoft.com/office/powerpoint/2010/main" val="2042042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14</a:t>
            </a:fld>
            <a:endParaRPr lang="fr-FR" dirty="0"/>
          </a:p>
        </p:txBody>
      </p:sp>
      <p:sp>
        <p:nvSpPr>
          <p:cNvPr id="7" name="Rectangle 6"/>
          <p:cNvSpPr/>
          <p:nvPr/>
        </p:nvSpPr>
        <p:spPr>
          <a:xfrm>
            <a:off x="598817" y="964728"/>
            <a:ext cx="480673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function</a:t>
            </a:r>
            <a:r>
              <a:rPr lang="zh-CN" altLang="en-US" dirty="0">
                <a:solidFill>
                  <a:schemeClr val="tx1"/>
                </a:solidFill>
              </a:rPr>
              <a:t>， </a:t>
            </a:r>
            <a:r>
              <a:rPr lang="en-US" altLang="zh-CN" dirty="0">
                <a:solidFill>
                  <a:schemeClr val="tx1"/>
                </a:solidFill>
              </a:rPr>
              <a:t>behavior or </a:t>
            </a:r>
            <a:r>
              <a:rPr lang="en-US" altLang="zh-CN" b="1" dirty="0">
                <a:solidFill>
                  <a:schemeClr val="tx1"/>
                </a:solidFill>
              </a:rPr>
              <a:t>purpose</a:t>
            </a:r>
            <a:endParaRPr lang="en-US" b="1" dirty="0">
              <a:solidFill>
                <a:schemeClr val="tx1"/>
              </a:solidFill>
            </a:endParaRPr>
          </a:p>
        </p:txBody>
      </p:sp>
      <p:sp>
        <p:nvSpPr>
          <p:cNvPr id="9" name="Rectangle 8"/>
          <p:cNvSpPr/>
          <p:nvPr/>
        </p:nvSpPr>
        <p:spPr>
          <a:xfrm>
            <a:off x="1549400" y="2448503"/>
            <a:ext cx="8826500" cy="1754326"/>
          </a:xfrm>
          <a:prstGeom prst="rect">
            <a:avLst/>
          </a:prstGeom>
        </p:spPr>
        <p:txBody>
          <a:bodyPr wrap="square">
            <a:spAutoFit/>
          </a:bodyPr>
          <a:lstStyle/>
          <a:p>
            <a:r>
              <a:rPr lang="en-US" dirty="0"/>
              <a:t>What the system is for, and why the different stakeholders are willing to participate in the system lifecycle. (</a:t>
            </a:r>
            <a:r>
              <a:rPr lang="en-US" dirty="0" err="1"/>
              <a:t>Blockley</a:t>
            </a:r>
            <a:r>
              <a:rPr lang="en-US" dirty="0"/>
              <a:t> and Godfrey 2000)</a:t>
            </a:r>
          </a:p>
          <a:p>
            <a:endParaRPr lang="en-US" dirty="0"/>
          </a:p>
          <a:p>
            <a:r>
              <a:rPr lang="en-US" dirty="0"/>
              <a:t>Source</a:t>
            </a:r>
          </a:p>
          <a:p>
            <a:r>
              <a:rPr lang="en-US" dirty="0" err="1"/>
              <a:t>Blockley</a:t>
            </a:r>
            <a:r>
              <a:rPr lang="en-US" dirty="0"/>
              <a:t>, D., and P. S. Godfrey. 2000. Doing It Differently - Systems for Rethinking Construction. Telford, UK: Thompson Telford, Ltd.</a:t>
            </a:r>
          </a:p>
        </p:txBody>
      </p:sp>
    </p:spTree>
    <p:extLst>
      <p:ext uri="{BB962C8B-B14F-4D97-AF65-F5344CB8AC3E}">
        <p14:creationId xmlns:p14="http://schemas.microsoft.com/office/powerpoint/2010/main" val="2451982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15</a:t>
            </a:fld>
            <a:endParaRPr lang="fr-FR" dirty="0"/>
          </a:p>
        </p:txBody>
      </p:sp>
      <p:sp>
        <p:nvSpPr>
          <p:cNvPr id="5" name="Rounded Rectangle 4"/>
          <p:cNvSpPr/>
          <p:nvPr/>
        </p:nvSpPr>
        <p:spPr>
          <a:xfrm>
            <a:off x="831850" y="881241"/>
            <a:ext cx="3014133" cy="579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a:t>
            </a:r>
            <a:r>
              <a:rPr lang="en-US" dirty="0"/>
              <a:t>pen or closed system</a:t>
            </a:r>
          </a:p>
        </p:txBody>
      </p:sp>
      <p:sp>
        <p:nvSpPr>
          <p:cNvPr id="6" name="Rectangle 5"/>
          <p:cNvSpPr/>
          <p:nvPr/>
        </p:nvSpPr>
        <p:spPr>
          <a:xfrm>
            <a:off x="1790700" y="1675505"/>
            <a:ext cx="7810500" cy="1754326"/>
          </a:xfrm>
          <a:prstGeom prst="rect">
            <a:avLst/>
          </a:prstGeom>
        </p:spPr>
        <p:txBody>
          <a:bodyPr wrap="square">
            <a:spAutoFit/>
          </a:bodyPr>
          <a:lstStyle/>
          <a:p>
            <a:r>
              <a:rPr lang="en-US" dirty="0"/>
              <a:t>O</a:t>
            </a:r>
            <a:r>
              <a:rPr lang="en-US" altLang="zh-CN" dirty="0"/>
              <a:t>pen system: </a:t>
            </a:r>
            <a:r>
              <a:rPr lang="en-US" dirty="0"/>
              <a:t>A system which exchanges inputs and outputs with its environment. (von </a:t>
            </a:r>
            <a:r>
              <a:rPr lang="en-US" dirty="0" err="1"/>
              <a:t>Bertalanffy</a:t>
            </a:r>
            <a:r>
              <a:rPr lang="en-US" dirty="0"/>
              <a:t> 1968)</a:t>
            </a:r>
          </a:p>
          <a:p>
            <a:endParaRPr lang="en-US" dirty="0"/>
          </a:p>
          <a:p>
            <a:r>
              <a:rPr lang="en-US" dirty="0"/>
              <a:t>Source</a:t>
            </a:r>
          </a:p>
          <a:p>
            <a:r>
              <a:rPr lang="en-US" dirty="0"/>
              <a:t>von </a:t>
            </a:r>
            <a:r>
              <a:rPr lang="en-US" dirty="0" err="1"/>
              <a:t>Bertalanffy</a:t>
            </a:r>
            <a:r>
              <a:rPr lang="en-US" dirty="0"/>
              <a:t>, L. 1968. General system theory: Foundations, development, applications, Revised ed. New York, NY: </a:t>
            </a:r>
            <a:r>
              <a:rPr lang="en-US" dirty="0" err="1"/>
              <a:t>Braziller</a:t>
            </a:r>
            <a:r>
              <a:rPr lang="en-US" dirty="0"/>
              <a:t>.</a:t>
            </a:r>
          </a:p>
        </p:txBody>
      </p:sp>
      <p:sp>
        <p:nvSpPr>
          <p:cNvPr id="7" name="Rectangle 6"/>
          <p:cNvSpPr/>
          <p:nvPr/>
        </p:nvSpPr>
        <p:spPr>
          <a:xfrm>
            <a:off x="1709420" y="3873217"/>
            <a:ext cx="8686800" cy="1754326"/>
          </a:xfrm>
          <a:prstGeom prst="rect">
            <a:avLst/>
          </a:prstGeom>
        </p:spPr>
        <p:txBody>
          <a:bodyPr wrap="square">
            <a:spAutoFit/>
          </a:bodyPr>
          <a:lstStyle/>
          <a:p>
            <a:r>
              <a:rPr lang="en-US" dirty="0"/>
              <a:t>Closed</a:t>
            </a:r>
            <a:r>
              <a:rPr lang="en-US" altLang="zh-CN" dirty="0"/>
              <a:t> system: </a:t>
            </a:r>
            <a:r>
              <a:rPr lang="en-US" dirty="0"/>
              <a:t>A system which has no interactions with its environment. (von </a:t>
            </a:r>
            <a:r>
              <a:rPr lang="en-US" dirty="0" err="1"/>
              <a:t>Bertalanffy</a:t>
            </a:r>
            <a:r>
              <a:rPr lang="en-US" dirty="0"/>
              <a:t> 1968)</a:t>
            </a:r>
          </a:p>
          <a:p>
            <a:endParaRPr lang="en-US" dirty="0"/>
          </a:p>
          <a:p>
            <a:r>
              <a:rPr lang="en-US" dirty="0"/>
              <a:t>Sources</a:t>
            </a:r>
          </a:p>
          <a:p>
            <a:r>
              <a:rPr lang="en-US" dirty="0"/>
              <a:t>von </a:t>
            </a:r>
            <a:r>
              <a:rPr lang="en-US" dirty="0" err="1"/>
              <a:t>Bertalanffy</a:t>
            </a:r>
            <a:r>
              <a:rPr lang="en-US" dirty="0"/>
              <a:t>, L. 1968. General system theory: Foundations, Development, Applications. Revised ed. New York, NY, USA: George </a:t>
            </a:r>
            <a:r>
              <a:rPr lang="en-US" dirty="0" err="1"/>
              <a:t>Braziller</a:t>
            </a:r>
            <a:r>
              <a:rPr lang="en-US" dirty="0"/>
              <a:t>.</a:t>
            </a:r>
          </a:p>
        </p:txBody>
      </p:sp>
    </p:spTree>
    <p:extLst>
      <p:ext uri="{BB962C8B-B14F-4D97-AF65-F5344CB8AC3E}">
        <p14:creationId xmlns:p14="http://schemas.microsoft.com/office/powerpoint/2010/main" val="3448005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16</a:t>
            </a:fld>
            <a:endParaRPr lang="fr-FR" dirty="0"/>
          </a:p>
        </p:txBody>
      </p:sp>
      <p:sp>
        <p:nvSpPr>
          <p:cNvPr id="5" name="Rectangle 4"/>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Interaction</a:t>
            </a:r>
            <a:endParaRPr lang="en-US" b="1"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67" y="1627100"/>
            <a:ext cx="2009775" cy="3248025"/>
          </a:xfrm>
          <a:prstGeom prst="rect">
            <a:avLst/>
          </a:prstGeom>
        </p:spPr>
      </p:pic>
      <p:sp>
        <p:nvSpPr>
          <p:cNvPr id="8" name="TextBox 7"/>
          <p:cNvSpPr txBox="1"/>
          <p:nvPr/>
        </p:nvSpPr>
        <p:spPr>
          <a:xfrm>
            <a:off x="1066801" y="5336222"/>
            <a:ext cx="1454244" cy="369332"/>
          </a:xfrm>
          <a:prstGeom prst="rect">
            <a:avLst/>
          </a:prstGeom>
          <a:noFill/>
        </p:spPr>
        <p:txBody>
          <a:bodyPr wrap="none" rtlCol="0">
            <a:spAutoFit/>
          </a:bodyPr>
          <a:lstStyle/>
          <a:p>
            <a:r>
              <a:rPr lang="en-US" altLang="zh-CN" dirty="0"/>
              <a:t>Bond graph </a:t>
            </a:r>
            <a:endParaRPr lang="en-US" dirty="0"/>
          </a:p>
        </p:txBody>
      </p:sp>
      <p:sp>
        <p:nvSpPr>
          <p:cNvPr id="9" name="TextBox 8"/>
          <p:cNvSpPr txBox="1"/>
          <p:nvPr/>
        </p:nvSpPr>
        <p:spPr>
          <a:xfrm>
            <a:off x="937181" y="5981985"/>
            <a:ext cx="1454244" cy="369332"/>
          </a:xfrm>
          <a:prstGeom prst="rect">
            <a:avLst/>
          </a:prstGeom>
          <a:noFill/>
        </p:spPr>
        <p:txBody>
          <a:bodyPr wrap="none" rtlCol="0">
            <a:spAutoFit/>
          </a:bodyPr>
          <a:lstStyle/>
          <a:p>
            <a:r>
              <a:rPr lang="en-US" altLang="zh-CN" dirty="0"/>
              <a:t>Energy flow</a:t>
            </a:r>
            <a:endParaRPr lang="en-US" dirty="0"/>
          </a:p>
        </p:txBody>
      </p:sp>
      <p:pic>
        <p:nvPicPr>
          <p:cNvPr id="10" name="Picture 9"/>
          <p:cNvPicPr>
            <a:picLocks noChangeAspect="1"/>
          </p:cNvPicPr>
          <p:nvPr/>
        </p:nvPicPr>
        <p:blipFill>
          <a:blip r:embed="rId3"/>
          <a:stretch>
            <a:fillRect/>
          </a:stretch>
        </p:blipFill>
        <p:spPr>
          <a:xfrm>
            <a:off x="2542742" y="2390255"/>
            <a:ext cx="3325534" cy="1954016"/>
          </a:xfrm>
          <a:prstGeom prst="rect">
            <a:avLst/>
          </a:prstGeom>
        </p:spPr>
      </p:pic>
      <p:sp>
        <p:nvSpPr>
          <p:cNvPr id="11" name="TextBox 10"/>
          <p:cNvSpPr txBox="1"/>
          <p:nvPr/>
        </p:nvSpPr>
        <p:spPr>
          <a:xfrm>
            <a:off x="3260138" y="5336222"/>
            <a:ext cx="1569660" cy="369332"/>
          </a:xfrm>
          <a:prstGeom prst="rect">
            <a:avLst/>
          </a:prstGeom>
          <a:noFill/>
        </p:spPr>
        <p:txBody>
          <a:bodyPr wrap="none" rtlCol="0">
            <a:spAutoFit/>
          </a:bodyPr>
          <a:lstStyle/>
          <a:p>
            <a:r>
              <a:rPr lang="en-US" altLang="zh-CN" dirty="0"/>
              <a:t>Ode Simulink</a:t>
            </a:r>
            <a:endParaRPr lang="en-US" dirty="0"/>
          </a:p>
        </p:txBody>
      </p:sp>
      <p:sp>
        <p:nvSpPr>
          <p:cNvPr id="12" name="TextBox 11"/>
          <p:cNvSpPr txBox="1"/>
          <p:nvPr/>
        </p:nvSpPr>
        <p:spPr>
          <a:xfrm>
            <a:off x="3260138" y="5976585"/>
            <a:ext cx="2092662" cy="369332"/>
          </a:xfrm>
          <a:prstGeom prst="rect">
            <a:avLst/>
          </a:prstGeom>
          <a:noFill/>
        </p:spPr>
        <p:txBody>
          <a:bodyPr wrap="square" rtlCol="0">
            <a:spAutoFit/>
          </a:bodyPr>
          <a:lstStyle/>
          <a:p>
            <a:r>
              <a:rPr lang="en-US" altLang="zh-CN" dirty="0"/>
              <a:t>control flow</a:t>
            </a:r>
            <a:endParaRPr lang="en-US" dirty="0"/>
          </a:p>
        </p:txBody>
      </p:sp>
      <p:pic>
        <p:nvPicPr>
          <p:cNvPr id="13" name="Picture 12"/>
          <p:cNvPicPr>
            <a:picLocks noChangeAspect="1"/>
          </p:cNvPicPr>
          <p:nvPr/>
        </p:nvPicPr>
        <p:blipFill>
          <a:blip r:embed="rId4"/>
          <a:stretch>
            <a:fillRect/>
          </a:stretch>
        </p:blipFill>
        <p:spPr>
          <a:xfrm>
            <a:off x="5973307" y="2390255"/>
            <a:ext cx="3499611" cy="1954016"/>
          </a:xfrm>
          <a:prstGeom prst="rect">
            <a:avLst/>
          </a:prstGeom>
        </p:spPr>
      </p:pic>
      <p:sp>
        <p:nvSpPr>
          <p:cNvPr id="14" name="TextBox 13"/>
          <p:cNvSpPr txBox="1"/>
          <p:nvPr/>
        </p:nvSpPr>
        <p:spPr>
          <a:xfrm>
            <a:off x="7025564" y="5791919"/>
            <a:ext cx="761747" cy="369332"/>
          </a:xfrm>
          <a:prstGeom prst="rect">
            <a:avLst/>
          </a:prstGeom>
          <a:noFill/>
        </p:spPr>
        <p:txBody>
          <a:bodyPr wrap="none" rtlCol="0">
            <a:spAutoFit/>
          </a:bodyPr>
          <a:lstStyle/>
          <a:p>
            <a:r>
              <a:rPr lang="en-US" altLang="zh-CN" dirty="0" err="1"/>
              <a:t>SysML</a:t>
            </a:r>
            <a:endParaRPr lang="en-US" dirty="0"/>
          </a:p>
        </p:txBody>
      </p:sp>
      <p:pic>
        <p:nvPicPr>
          <p:cNvPr id="15" name="Picture 14"/>
          <p:cNvPicPr>
            <a:picLocks noChangeAspect="1"/>
          </p:cNvPicPr>
          <p:nvPr/>
        </p:nvPicPr>
        <p:blipFill>
          <a:blip r:embed="rId5"/>
          <a:stretch>
            <a:fillRect/>
          </a:stretch>
        </p:blipFill>
        <p:spPr>
          <a:xfrm>
            <a:off x="9577949" y="2589937"/>
            <a:ext cx="2392093" cy="1612892"/>
          </a:xfrm>
          <a:prstGeom prst="rect">
            <a:avLst/>
          </a:prstGeom>
        </p:spPr>
      </p:pic>
      <p:sp>
        <p:nvSpPr>
          <p:cNvPr id="16" name="TextBox 15"/>
          <p:cNvSpPr txBox="1"/>
          <p:nvPr/>
        </p:nvSpPr>
        <p:spPr>
          <a:xfrm>
            <a:off x="9986939" y="5820347"/>
            <a:ext cx="1685077" cy="369332"/>
          </a:xfrm>
          <a:prstGeom prst="rect">
            <a:avLst/>
          </a:prstGeom>
          <a:noFill/>
        </p:spPr>
        <p:txBody>
          <a:bodyPr wrap="none" rtlCol="0">
            <a:spAutoFit/>
          </a:bodyPr>
          <a:lstStyle/>
          <a:p>
            <a:r>
              <a:rPr lang="en-US" altLang="zh-CN" dirty="0"/>
              <a:t>State machine</a:t>
            </a:r>
            <a:endParaRPr lang="en-US" dirty="0"/>
          </a:p>
        </p:txBody>
      </p:sp>
    </p:spTree>
    <p:extLst>
      <p:ext uri="{BB962C8B-B14F-4D97-AF65-F5344CB8AC3E}">
        <p14:creationId xmlns:p14="http://schemas.microsoft.com/office/powerpoint/2010/main" val="32425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17</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Boundary</a:t>
            </a:r>
            <a:endParaRPr lang="en-US" b="1" dirty="0">
              <a:solidFill>
                <a:schemeClr val="tx1"/>
              </a:solidFill>
            </a:endParaRPr>
          </a:p>
        </p:txBody>
      </p:sp>
      <p:sp>
        <p:nvSpPr>
          <p:cNvPr id="5" name="Rectangle 4"/>
          <p:cNvSpPr/>
          <p:nvPr/>
        </p:nvSpPr>
        <p:spPr>
          <a:xfrm>
            <a:off x="1206500" y="1218856"/>
            <a:ext cx="10385859" cy="3970318"/>
          </a:xfrm>
          <a:prstGeom prst="rect">
            <a:avLst/>
          </a:prstGeom>
        </p:spPr>
        <p:txBody>
          <a:bodyPr wrap="square">
            <a:spAutoFit/>
          </a:bodyPr>
          <a:lstStyle/>
          <a:p>
            <a:r>
              <a:rPr lang="en-US" dirty="0"/>
              <a:t>System: Collection of elements in interaction. Definition applies to natural, social or technical systems.</a:t>
            </a:r>
          </a:p>
          <a:p>
            <a:endParaRPr lang="en-US" dirty="0"/>
          </a:p>
          <a:p>
            <a:r>
              <a:rPr lang="en-US" dirty="0"/>
              <a:t>System boundary is the collections of elements of the </a:t>
            </a:r>
            <a:r>
              <a:rPr lang="en-US" b="1" dirty="0"/>
              <a:t>system</a:t>
            </a:r>
            <a:r>
              <a:rPr lang="en-US" dirty="0"/>
              <a:t> which interact with entities which are not part of the </a:t>
            </a:r>
            <a:r>
              <a:rPr lang="en-US" b="1" dirty="0"/>
              <a:t>system</a:t>
            </a:r>
            <a:r>
              <a:rPr lang="en-US" dirty="0"/>
              <a:t>.</a:t>
            </a:r>
          </a:p>
          <a:p>
            <a:endParaRPr lang="en-US" dirty="0"/>
          </a:p>
          <a:p>
            <a:r>
              <a:rPr lang="en-US" dirty="0"/>
              <a:t>To define the system or system boundary, we require the selection of:</a:t>
            </a:r>
          </a:p>
          <a:p>
            <a:r>
              <a:rPr lang="en-US" dirty="0"/>
              <a:t> 1 specific collections of elements</a:t>
            </a:r>
          </a:p>
          <a:p>
            <a:r>
              <a:rPr lang="en-US" dirty="0"/>
              <a:t> 2 specific elements types</a:t>
            </a:r>
          </a:p>
          <a:p>
            <a:r>
              <a:rPr lang="en-US" dirty="0"/>
              <a:t> 3 specific interaction types</a:t>
            </a:r>
          </a:p>
          <a:p>
            <a:r>
              <a:rPr lang="en-US" dirty="0"/>
              <a:t> </a:t>
            </a:r>
            <a:r>
              <a:rPr lang="en-US" dirty="0">
                <a:solidFill>
                  <a:srgbClr val="FF0000"/>
                </a:solidFill>
              </a:rPr>
              <a:t>4 specific outcome types (temp)</a:t>
            </a:r>
          </a:p>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7" name="Rounded Rectangle 6"/>
          <p:cNvSpPr/>
          <p:nvPr/>
        </p:nvSpPr>
        <p:spPr>
          <a:xfrm>
            <a:off x="1081371" y="4524359"/>
            <a:ext cx="3013109" cy="3177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and interaction?</a:t>
            </a:r>
          </a:p>
        </p:txBody>
      </p:sp>
      <p:sp>
        <p:nvSpPr>
          <p:cNvPr id="10" name="TextBox 9"/>
          <p:cNvSpPr txBox="1"/>
          <p:nvPr/>
        </p:nvSpPr>
        <p:spPr>
          <a:xfrm>
            <a:off x="1081371" y="4842106"/>
            <a:ext cx="10878864" cy="1754326"/>
          </a:xfrm>
          <a:prstGeom prst="rect">
            <a:avLst/>
          </a:prstGeom>
          <a:noFill/>
        </p:spPr>
        <p:txBody>
          <a:bodyPr wrap="square" rtlCol="0">
            <a:spAutoFit/>
          </a:bodyPr>
          <a:lstStyle/>
          <a:p>
            <a:endParaRPr lang="en-US" dirty="0"/>
          </a:p>
          <a:p>
            <a:r>
              <a:rPr lang="en-US" dirty="0"/>
              <a:t>Element in the context of the above discussion means certainly something physical, perhaps just means BFO object. </a:t>
            </a:r>
            <a:r>
              <a:rPr lang="en-US" dirty="0">
                <a:solidFill>
                  <a:srgbClr val="FF0000"/>
                </a:solidFill>
              </a:rPr>
              <a:t>Element?</a:t>
            </a:r>
          </a:p>
          <a:p>
            <a:endParaRPr lang="en-US" dirty="0"/>
          </a:p>
          <a:p>
            <a:r>
              <a:rPr lang="en-US" dirty="0">
                <a:solidFill>
                  <a:srgbClr val="FF0000"/>
                </a:solidFill>
              </a:rPr>
              <a:t>Interaction in the context of the above discussion means </a:t>
            </a:r>
            <a:r>
              <a:rPr lang="en-US" b="1" dirty="0">
                <a:solidFill>
                  <a:srgbClr val="FF0000"/>
                </a:solidFill>
              </a:rPr>
              <a:t>how one element acts on other elements to have an effect on them?  </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1150" y="3520870"/>
            <a:ext cx="3880447" cy="1485246"/>
          </a:xfrm>
          <a:prstGeom prst="rect">
            <a:avLst/>
          </a:prstGeom>
        </p:spPr>
      </p:pic>
      <p:pic>
        <p:nvPicPr>
          <p:cNvPr id="12" name="Picture 11"/>
          <p:cNvPicPr>
            <a:picLocks noChangeAspect="1"/>
          </p:cNvPicPr>
          <p:nvPr/>
        </p:nvPicPr>
        <p:blipFill>
          <a:blip r:embed="rId5">
            <a:clrChange>
              <a:clrFrom>
                <a:srgbClr val="EEEEEE"/>
              </a:clrFrom>
              <a:clrTo>
                <a:srgbClr val="EEEEEE">
                  <a:alpha val="0"/>
                </a:srgbClr>
              </a:clrTo>
            </a:clrChange>
          </a:blip>
          <a:stretch>
            <a:fillRect/>
          </a:stretch>
        </p:blipFill>
        <p:spPr>
          <a:xfrm>
            <a:off x="9846644" y="4537215"/>
            <a:ext cx="509638" cy="346554"/>
          </a:xfrm>
          <a:prstGeom prst="rect">
            <a:avLst/>
          </a:prstGeom>
        </p:spPr>
      </p:pic>
      <p:pic>
        <p:nvPicPr>
          <p:cNvPr id="6" name="Picture 5"/>
          <p:cNvPicPr>
            <a:picLocks noChangeAspect="1"/>
          </p:cNvPicPr>
          <p:nvPr/>
        </p:nvPicPr>
        <p:blipFill>
          <a:blip r:embed="rId6"/>
          <a:stretch>
            <a:fillRect/>
          </a:stretch>
        </p:blipFill>
        <p:spPr>
          <a:xfrm>
            <a:off x="-985414" y="1218856"/>
            <a:ext cx="1163459" cy="1163459"/>
          </a:xfrm>
          <a:prstGeom prst="rect">
            <a:avLst/>
          </a:prstGeom>
        </p:spPr>
      </p:pic>
      <p:sp>
        <p:nvSpPr>
          <p:cNvPr id="13" name="TextBox 12"/>
          <p:cNvSpPr txBox="1"/>
          <p:nvPr/>
        </p:nvSpPr>
        <p:spPr>
          <a:xfrm>
            <a:off x="-1592472" y="2541069"/>
            <a:ext cx="2492990" cy="646331"/>
          </a:xfrm>
          <a:prstGeom prst="rect">
            <a:avLst/>
          </a:prstGeom>
          <a:noFill/>
        </p:spPr>
        <p:txBody>
          <a:bodyPr wrap="none" rtlCol="0">
            <a:spAutoFit/>
          </a:bodyPr>
          <a:lstStyle/>
          <a:p>
            <a:r>
              <a:rPr lang="en-US" dirty="0">
                <a:solidFill>
                  <a:srgbClr val="FF0000"/>
                </a:solidFill>
              </a:rPr>
              <a:t>System? What is the </a:t>
            </a:r>
          </a:p>
          <a:p>
            <a:r>
              <a:rPr lang="en-US" dirty="0">
                <a:solidFill>
                  <a:srgbClr val="FF0000"/>
                </a:solidFill>
              </a:rPr>
              <a:t>Boundary?</a:t>
            </a:r>
          </a:p>
        </p:txBody>
      </p:sp>
      <p:sp>
        <p:nvSpPr>
          <p:cNvPr id="14" name="Oval 13"/>
          <p:cNvSpPr/>
          <p:nvPr/>
        </p:nvSpPr>
        <p:spPr>
          <a:xfrm>
            <a:off x="-1501541" y="3628724"/>
            <a:ext cx="404261"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277" y="3684544"/>
            <a:ext cx="510139" cy="244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4" idx="6"/>
            <a:endCxn id="15" idx="1"/>
          </p:cNvCxnSpPr>
          <p:nvPr/>
        </p:nvCxnSpPr>
        <p:spPr>
          <a:xfrm flipV="1">
            <a:off x="-1097280" y="3806791"/>
            <a:ext cx="100400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7"/>
          </p:cNvCxnSpPr>
          <p:nvPr/>
        </p:nvCxnSpPr>
        <p:spPr>
          <a:xfrm>
            <a:off x="-1156483" y="3680879"/>
            <a:ext cx="1063206" cy="3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4" idx="5"/>
          </p:cNvCxnSpPr>
          <p:nvPr/>
        </p:nvCxnSpPr>
        <p:spPr>
          <a:xfrm flipH="1">
            <a:off x="-1156483" y="3927203"/>
            <a:ext cx="1063206" cy="5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92861" y="4391520"/>
            <a:ext cx="2262158" cy="369332"/>
          </a:xfrm>
          <a:prstGeom prst="rect">
            <a:avLst/>
          </a:prstGeom>
          <a:noFill/>
        </p:spPr>
        <p:txBody>
          <a:bodyPr wrap="none" rtlCol="0">
            <a:spAutoFit/>
          </a:bodyPr>
          <a:lstStyle/>
          <a:p>
            <a:r>
              <a:rPr lang="en-US" dirty="0"/>
              <a:t>I </a:t>
            </a:r>
            <a:r>
              <a:rPr lang="en-US" b="1" dirty="0">
                <a:solidFill>
                  <a:srgbClr val="FF0000"/>
                </a:solidFill>
              </a:rPr>
              <a:t>love</a:t>
            </a:r>
            <a:r>
              <a:rPr lang="en-US" dirty="0"/>
              <a:t> this system</a:t>
            </a:r>
          </a:p>
        </p:txBody>
      </p:sp>
      <p:sp>
        <p:nvSpPr>
          <p:cNvPr id="27" name="TextBox 26"/>
          <p:cNvSpPr txBox="1"/>
          <p:nvPr/>
        </p:nvSpPr>
        <p:spPr>
          <a:xfrm>
            <a:off x="-2572033" y="5072938"/>
            <a:ext cx="3199915" cy="646331"/>
          </a:xfrm>
          <a:prstGeom prst="rect">
            <a:avLst/>
          </a:prstGeom>
          <a:noFill/>
        </p:spPr>
        <p:txBody>
          <a:bodyPr wrap="none" rtlCol="0">
            <a:spAutoFit/>
          </a:bodyPr>
          <a:lstStyle/>
          <a:p>
            <a:r>
              <a:rPr lang="en-US" b="1" dirty="0">
                <a:solidFill>
                  <a:srgbClr val="FF0000"/>
                </a:solidFill>
              </a:rPr>
              <a:t>Function </a:t>
            </a:r>
            <a:r>
              <a:rPr lang="en-US" dirty="0"/>
              <a:t>is not an element</a:t>
            </a:r>
          </a:p>
          <a:p>
            <a:r>
              <a:rPr lang="en-US" dirty="0"/>
              <a:t>Some information entity?</a:t>
            </a:r>
          </a:p>
        </p:txBody>
      </p:sp>
      <p:sp>
        <p:nvSpPr>
          <p:cNvPr id="28" name="Rounded Rectangle 27"/>
          <p:cNvSpPr/>
          <p:nvPr/>
        </p:nvSpPr>
        <p:spPr>
          <a:xfrm>
            <a:off x="4648200" y="-131623"/>
            <a:ext cx="6629400" cy="1350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is important, can we develop another concepts on software? Then systems engineering working group focusing on physical system.  Function is some type of information right?</a:t>
            </a:r>
          </a:p>
        </p:txBody>
      </p:sp>
    </p:spTree>
    <p:extLst>
      <p:ext uri="{BB962C8B-B14F-4D97-AF65-F5344CB8AC3E}">
        <p14:creationId xmlns:p14="http://schemas.microsoft.com/office/powerpoint/2010/main" val="34288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18</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Overview of Systems Engineering Principles</a:t>
            </a:r>
            <a:endParaRPr lang="en-US" sz="3200" dirty="0"/>
          </a:p>
        </p:txBody>
      </p:sp>
      <p:pic>
        <p:nvPicPr>
          <p:cNvPr id="8" name="Picture 7"/>
          <p:cNvPicPr>
            <a:picLocks noChangeAspect="1"/>
          </p:cNvPicPr>
          <p:nvPr/>
        </p:nvPicPr>
        <p:blipFill>
          <a:blip r:embed="rId2"/>
          <a:stretch>
            <a:fillRect/>
          </a:stretch>
        </p:blipFill>
        <p:spPr>
          <a:xfrm>
            <a:off x="693599" y="985344"/>
            <a:ext cx="11031461" cy="5172354"/>
          </a:xfrm>
          <a:prstGeom prst="rect">
            <a:avLst/>
          </a:prstGeom>
        </p:spPr>
      </p:pic>
      <p:sp>
        <p:nvSpPr>
          <p:cNvPr id="9" name="TextBox 8"/>
          <p:cNvSpPr txBox="1"/>
          <p:nvPr/>
        </p:nvSpPr>
        <p:spPr>
          <a:xfrm>
            <a:off x="1358900" y="6112042"/>
            <a:ext cx="10972799" cy="646331"/>
          </a:xfrm>
          <a:prstGeom prst="rect">
            <a:avLst/>
          </a:prstGeom>
          <a:noFill/>
        </p:spPr>
        <p:txBody>
          <a:bodyPr wrap="square" rtlCol="0">
            <a:spAutoFit/>
          </a:bodyPr>
          <a:lstStyle/>
          <a:p>
            <a:r>
              <a:rPr lang="en-US" dirty="0"/>
              <a:t>From Jinzhi Lu.</a:t>
            </a:r>
            <a:r>
              <a:rPr lang="en-US" b="1" dirty="0"/>
              <a:t> A Framework for Cyber-physical System Tool-chain Development: A Service-oriented and Model-based Systems Engineering Approach. KTH PHD thesis</a:t>
            </a:r>
            <a:endParaRPr lang="en-US" dirty="0"/>
          </a:p>
        </p:txBody>
      </p:sp>
      <p:sp>
        <p:nvSpPr>
          <p:cNvPr id="10"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r>
              <a:rPr lang="fr-FR" dirty="0"/>
              <a:t>2</a:t>
            </a:r>
          </a:p>
        </p:txBody>
      </p:sp>
    </p:spTree>
    <p:extLst>
      <p:ext uri="{BB962C8B-B14F-4D97-AF65-F5344CB8AC3E}">
        <p14:creationId xmlns:p14="http://schemas.microsoft.com/office/powerpoint/2010/main" val="391629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27" name="Oval 26"/>
          <p:cNvSpPr/>
          <p:nvPr/>
        </p:nvSpPr>
        <p:spPr>
          <a:xfrm>
            <a:off x="5354320" y="4277360"/>
            <a:ext cx="2153920" cy="1225554"/>
          </a:xfrm>
          <a:prstGeom prst="ellipse">
            <a:avLst/>
          </a:prstGeom>
          <a:solidFill>
            <a:srgbClr val="FFC000">
              <a:alpha val="32941"/>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5" name="Rectangle 4"/>
          <p:cNvSpPr/>
          <p:nvPr/>
        </p:nvSpPr>
        <p:spPr>
          <a:xfrm>
            <a:off x="4419600" y="497840"/>
            <a:ext cx="2631440" cy="134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2">
            <a:clrChange>
              <a:clrFrom>
                <a:srgbClr val="F7F7F7"/>
              </a:clrFrom>
              <a:clrTo>
                <a:srgbClr val="F7F7F7">
                  <a:alpha val="0"/>
                </a:srgbClr>
              </a:clrTo>
            </a:clrChange>
          </a:blip>
          <a:stretch>
            <a:fillRect/>
          </a:stretch>
        </p:blipFill>
        <p:spPr>
          <a:xfrm>
            <a:off x="5459044" y="641348"/>
            <a:ext cx="1344930" cy="828280"/>
          </a:xfrm>
          <a:prstGeom prst="rect">
            <a:avLst/>
          </a:prstGeom>
        </p:spPr>
      </p:pic>
      <p:cxnSp>
        <p:nvCxnSpPr>
          <p:cNvPr id="8" name="Straight Arrow Connector 7"/>
          <p:cNvCxnSpPr>
            <a:stCxn id="12" idx="1"/>
            <a:endCxn id="5" idx="3"/>
          </p:cNvCxnSpPr>
          <p:nvPr/>
        </p:nvCxnSpPr>
        <p:spPr>
          <a:xfrm flipH="1" flipV="1">
            <a:off x="7051040" y="1168400"/>
            <a:ext cx="1072117" cy="5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18700" y="1479652"/>
            <a:ext cx="3701206" cy="369332"/>
          </a:xfrm>
          <a:prstGeom prst="rect">
            <a:avLst/>
          </a:prstGeom>
          <a:noFill/>
        </p:spPr>
        <p:txBody>
          <a:bodyPr wrap="none" rtlCol="0">
            <a:spAutoFit/>
          </a:bodyPr>
          <a:lstStyle/>
          <a:p>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Abstract concepts (architecture)</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7819906" y="2135661"/>
            <a:ext cx="4167488"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or a social system</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pic>
        <p:nvPicPr>
          <p:cNvPr id="12" name="Picture 11"/>
          <p:cNvPicPr>
            <a:picLocks noChangeAspect="1"/>
          </p:cNvPicPr>
          <p:nvPr/>
        </p:nvPicPr>
        <p:blipFill>
          <a:blip r:embed="rId3"/>
          <a:stretch>
            <a:fillRect/>
          </a:stretch>
        </p:blipFill>
        <p:spPr>
          <a:xfrm>
            <a:off x="8123157" y="207987"/>
            <a:ext cx="2869644" cy="193271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2799" y="641348"/>
            <a:ext cx="828040" cy="82804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454518"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languages</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17" name="Straight Arrow Connector 16"/>
          <p:cNvCxnSpPr/>
          <p:nvPr/>
        </p:nvCxnSpPr>
        <p:spPr>
          <a:xfrm flipV="1">
            <a:off x="2915920" y="1838960"/>
            <a:ext cx="1503680" cy="64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60796" y="228706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9" name="Oval 18"/>
          <p:cNvSpPr/>
          <p:nvPr/>
        </p:nvSpPr>
        <p:spPr>
          <a:xfrm>
            <a:off x="3327909" y="3789680"/>
            <a:ext cx="4814819" cy="1899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4397626" y="3398151"/>
            <a:ext cx="898003"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1" name="Rounded Rectangle 20"/>
          <p:cNvSpPr/>
          <p:nvPr/>
        </p:nvSpPr>
        <p:spPr>
          <a:xfrm>
            <a:off x="8554720" y="3302000"/>
            <a:ext cx="2372281" cy="857012"/>
          </a:xfrm>
          <a:prstGeom prst="round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with flaws</a:t>
            </a:r>
            <a:endParaRPr lang="en-US" dirty="0">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8554719" y="4550053"/>
            <a:ext cx="2372281"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6601727" y="5805114"/>
            <a:ext cx="2150910"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26" name="Straight Arrow Connector 25"/>
          <p:cNvCxnSpPr>
            <a:stCxn id="23" idx="5"/>
            <a:endCxn id="24" idx="0"/>
          </p:cNvCxnSpPr>
          <p:nvPr/>
        </p:nvCxnSpPr>
        <p:spPr>
          <a:xfrm>
            <a:off x="7129077" y="5245108"/>
            <a:ext cx="591377" cy="51561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7" idx="7"/>
          </p:cNvCxnSpPr>
          <p:nvPr/>
        </p:nvCxnSpPr>
        <p:spPr>
          <a:xfrm>
            <a:off x="7192806" y="4456838"/>
            <a:ext cx="1544794" cy="93215"/>
          </a:xfrm>
          <a:prstGeom prst="straightConnector1">
            <a:avLst/>
          </a:prstGeom>
          <a:ln>
            <a:solidFill>
              <a:schemeClr val="accent4"/>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stCxn id="27" idx="5"/>
          </p:cNvCxnSpPr>
          <p:nvPr/>
        </p:nvCxnSpPr>
        <p:spPr>
          <a:xfrm>
            <a:off x="7192806" y="5323436"/>
            <a:ext cx="1505632" cy="83629"/>
          </a:xfrm>
          <a:prstGeom prst="straightConnector1">
            <a:avLst/>
          </a:prstGeom>
          <a:ln>
            <a:solidFill>
              <a:schemeClr val="accent4"/>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3" name="Oval 32"/>
          <p:cNvSpPr/>
          <p:nvPr/>
        </p:nvSpPr>
        <p:spPr>
          <a:xfrm>
            <a:off x="5459044" y="3974346"/>
            <a:ext cx="1591996" cy="945658"/>
          </a:xfrm>
          <a:prstGeom prst="ellipse">
            <a:avLst/>
          </a:prstGeom>
          <a:solidFill>
            <a:srgbClr val="A9D18E">
              <a:alpha val="25098"/>
            </a:srgbClr>
          </a:solidFill>
          <a:ln>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cxnSp>
        <p:nvCxnSpPr>
          <p:cNvPr id="35" name="Straight Connector 34"/>
          <p:cNvCxnSpPr>
            <a:stCxn id="33" idx="0"/>
          </p:cNvCxnSpPr>
          <p:nvPr/>
        </p:nvCxnSpPr>
        <p:spPr>
          <a:xfrm flipV="1">
            <a:off x="6255042" y="3302000"/>
            <a:ext cx="2370798" cy="672346"/>
          </a:xfrm>
          <a:prstGeom prst="line">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cxnSp>
      <p:cxnSp>
        <p:nvCxnSpPr>
          <p:cNvPr id="37" name="Straight Connector 36"/>
          <p:cNvCxnSpPr>
            <a:stCxn id="33" idx="6"/>
          </p:cNvCxnSpPr>
          <p:nvPr/>
        </p:nvCxnSpPr>
        <p:spPr>
          <a:xfrm flipV="1">
            <a:off x="7051040" y="4159012"/>
            <a:ext cx="1647398" cy="288163"/>
          </a:xfrm>
          <a:prstGeom prst="line">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cxnSp>
      <p:cxnSp>
        <p:nvCxnSpPr>
          <p:cNvPr id="39" name="Straight Arrow Connector 38"/>
          <p:cNvCxnSpPr/>
          <p:nvPr/>
        </p:nvCxnSpPr>
        <p:spPr>
          <a:xfrm>
            <a:off x="2834640" y="3383280"/>
            <a:ext cx="1290320" cy="59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491082" y="3293041"/>
            <a:ext cx="899221"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Create</a:t>
            </a:r>
            <a:endParaRPr lang="en-US" dirty="0">
              <a:latin typeface="Microsoft YaHei UI" panose="020B0503020204020204" pitchFamily="34" charset="-122"/>
              <a:ea typeface="Microsoft YaHei UI" panose="020B0503020204020204" pitchFamily="34" charset="-122"/>
            </a:endParaRPr>
          </a:p>
        </p:txBody>
      </p:sp>
      <p:sp>
        <p:nvSpPr>
          <p:cNvPr id="42" name="TextBox 41"/>
          <p:cNvSpPr txBox="1"/>
          <p:nvPr/>
        </p:nvSpPr>
        <p:spPr>
          <a:xfrm>
            <a:off x="2995986" y="5820434"/>
            <a:ext cx="2150910" cy="369332"/>
          </a:xfrm>
          <a:prstGeom prst="rect">
            <a:avLst/>
          </a:prstGeom>
          <a:noFill/>
        </p:spPr>
        <p:txBody>
          <a:bodyPr wrap="none" rtlCol="0">
            <a:spAutoFit/>
          </a:bodyPr>
          <a:lstStyle>
            <a:defPPr>
              <a:defRPr lang="en-US"/>
            </a:defPPr>
            <a:lvl1pPr>
              <a:defRPr>
                <a:solidFill>
                  <a:schemeClr val="accent1">
                    <a:lumMod val="60000"/>
                    <a:lumOff val="40000"/>
                  </a:schemeClr>
                </a:solidFill>
                <a:latin typeface="Microsoft YaHei UI" panose="020B0503020204020204" pitchFamily="34" charset="-122"/>
                <a:ea typeface="Microsoft YaHei UI" panose="020B0503020204020204" pitchFamily="34" charset="-122"/>
              </a:defRPr>
            </a:lvl1pPr>
          </a:lstStyle>
          <a:p>
            <a:r>
              <a:rPr lang="en-US" altLang="zh-CN" dirty="0"/>
              <a:t>Required model 1</a:t>
            </a:r>
            <a:endParaRPr lang="en-US" dirty="0"/>
          </a:p>
        </p:txBody>
      </p:sp>
      <p:sp>
        <p:nvSpPr>
          <p:cNvPr id="43" name="Oval 42"/>
          <p:cNvSpPr/>
          <p:nvPr/>
        </p:nvSpPr>
        <p:spPr>
          <a:xfrm>
            <a:off x="4219985" y="4583383"/>
            <a:ext cx="919531" cy="91953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46" name="Oval 45"/>
          <p:cNvSpPr/>
          <p:nvPr/>
        </p:nvSpPr>
        <p:spPr>
          <a:xfrm>
            <a:off x="3766331" y="4325961"/>
            <a:ext cx="2153920" cy="1225554"/>
          </a:xfrm>
          <a:prstGeom prst="ellipse">
            <a:avLst/>
          </a:prstGeom>
          <a:solidFill>
            <a:schemeClr val="accent1">
              <a:lumMod val="75000"/>
              <a:alpha val="32941"/>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47" name="Rounded Rectangle 46"/>
          <p:cNvSpPr/>
          <p:nvPr/>
        </p:nvSpPr>
        <p:spPr>
          <a:xfrm>
            <a:off x="753477" y="4694503"/>
            <a:ext cx="2372281" cy="857012"/>
          </a:xfrm>
          <a:prstGeom prst="round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1</a:t>
            </a:r>
            <a:endParaRPr lang="en-US" dirty="0">
              <a:latin typeface="Microsoft YaHei UI" panose="020B0503020204020204" pitchFamily="34" charset="-122"/>
              <a:ea typeface="Microsoft YaHei UI" panose="020B0503020204020204" pitchFamily="34" charset="-122"/>
            </a:endParaRPr>
          </a:p>
        </p:txBody>
      </p:sp>
      <p:cxnSp>
        <p:nvCxnSpPr>
          <p:cNvPr id="48" name="Straight Arrow Connector 47"/>
          <p:cNvCxnSpPr>
            <a:endCxn id="46" idx="1"/>
          </p:cNvCxnSpPr>
          <p:nvPr/>
        </p:nvCxnSpPr>
        <p:spPr>
          <a:xfrm flipV="1">
            <a:off x="2944576" y="4505439"/>
            <a:ext cx="1137189" cy="189212"/>
          </a:xfrm>
          <a:prstGeom prst="straightConnector1">
            <a:avLst/>
          </a:prstGeom>
          <a:ln>
            <a:solidFill>
              <a:schemeClr val="accent1">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Arrow Connector 49"/>
          <p:cNvCxnSpPr>
            <a:endCxn id="46" idx="3"/>
          </p:cNvCxnSpPr>
          <p:nvPr/>
        </p:nvCxnSpPr>
        <p:spPr>
          <a:xfrm flipV="1">
            <a:off x="2954735" y="5372037"/>
            <a:ext cx="1127030" cy="185333"/>
          </a:xfrm>
          <a:prstGeom prst="straightConnector1">
            <a:avLst/>
          </a:prstGeom>
          <a:ln>
            <a:solidFill>
              <a:schemeClr val="accent1">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p:cNvCxnSpPr/>
          <p:nvPr/>
        </p:nvCxnSpPr>
        <p:spPr>
          <a:xfrm flipH="1">
            <a:off x="4071441" y="5487343"/>
            <a:ext cx="568878" cy="386923"/>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5677485" y="4978559"/>
            <a:ext cx="0" cy="115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245009" y="6230246"/>
            <a:ext cx="5418138" cy="646331"/>
          </a:xfrm>
          <a:prstGeom prst="rect">
            <a:avLst/>
          </a:prstGeom>
          <a:noFill/>
        </p:spPr>
        <p:txBody>
          <a:bodyPr wrap="square" rtlCol="0">
            <a:spAutoFit/>
          </a:bodyPr>
          <a:lstStyle/>
          <a:p>
            <a:r>
              <a:rPr lang="en-US" altLang="zh-CN" dirty="0">
                <a:latin typeface="Microsoft YaHei UI" panose="020B0503020204020204" pitchFamily="34" charset="-122"/>
                <a:ea typeface="Microsoft YaHei UI" panose="020B0503020204020204" pitchFamily="34" charset="-122"/>
              </a:rPr>
              <a:t>Syntax are conflicted which cannot describe the semantics in a right way</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p:nvPr/>
        </p:nvCxnSpPr>
        <p:spPr>
          <a:xfrm flipH="1" flipV="1">
            <a:off x="5698196" y="1853335"/>
            <a:ext cx="1" cy="1921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285" y="3867188"/>
            <a:ext cx="820344" cy="820344"/>
          </a:xfrm>
          <a:prstGeom prst="rect">
            <a:avLst/>
          </a:prstGeom>
        </p:spPr>
      </p:pic>
      <p:sp>
        <p:nvSpPr>
          <p:cNvPr id="66" name="TextBox 65"/>
          <p:cNvSpPr txBox="1"/>
          <p:nvPr/>
        </p:nvSpPr>
        <p:spPr>
          <a:xfrm>
            <a:off x="1274629" y="4272172"/>
            <a:ext cx="162884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Stakeholder1</a:t>
            </a:r>
            <a:endParaRPr lang="en-US" dirty="0">
              <a:latin typeface="Microsoft YaHei UI" panose="020B0503020204020204" pitchFamily="34" charset="-122"/>
              <a:ea typeface="Microsoft YaHei UI" panose="020B0503020204020204" pitchFamily="34" charset="-122"/>
            </a:endParaRPr>
          </a:p>
        </p:txBody>
      </p:sp>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5840" y="5407065"/>
            <a:ext cx="820344" cy="820344"/>
          </a:xfrm>
          <a:prstGeom prst="rect">
            <a:avLst/>
          </a:prstGeom>
        </p:spPr>
      </p:pic>
      <p:sp>
        <p:nvSpPr>
          <p:cNvPr id="68" name="TextBox 67"/>
          <p:cNvSpPr txBox="1"/>
          <p:nvPr/>
        </p:nvSpPr>
        <p:spPr>
          <a:xfrm>
            <a:off x="9446184" y="5812049"/>
            <a:ext cx="162884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Stakeholder2</a:t>
            </a:r>
            <a:endParaRPr lang="en-US" dirty="0">
              <a:latin typeface="Microsoft YaHei UI" panose="020B0503020204020204" pitchFamily="34" charset="-122"/>
              <a:ea typeface="Microsoft YaHei UI" panose="020B0503020204020204" pitchFamily="34" charset="-122"/>
            </a:endParaRPr>
          </a:p>
        </p:txBody>
      </p:sp>
      <p:sp>
        <p:nvSpPr>
          <p:cNvPr id="44" name="TextBox 43"/>
          <p:cNvSpPr txBox="1"/>
          <p:nvPr/>
        </p:nvSpPr>
        <p:spPr>
          <a:xfrm>
            <a:off x="2741640" y="1770686"/>
            <a:ext cx="108478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Support</a:t>
            </a:r>
            <a:endParaRPr lang="en-US" dirty="0">
              <a:latin typeface="Microsoft YaHei UI" panose="020B0503020204020204" pitchFamily="34" charset="-122"/>
              <a:ea typeface="Microsoft YaHei UI" panose="020B0503020204020204" pitchFamily="34" charset="-122"/>
            </a:endParaRPr>
          </a:p>
        </p:txBody>
      </p:sp>
      <p:sp>
        <p:nvSpPr>
          <p:cNvPr id="49" name="TextBox 48"/>
          <p:cNvSpPr txBox="1"/>
          <p:nvPr/>
        </p:nvSpPr>
        <p:spPr>
          <a:xfrm>
            <a:off x="7362728" y="803162"/>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2" name="Rounded Rectangle 1"/>
          <p:cNvSpPr/>
          <p:nvPr/>
        </p:nvSpPr>
        <p:spPr>
          <a:xfrm>
            <a:off x="331694" y="735106"/>
            <a:ext cx="2061882" cy="591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is ontology?</a:t>
            </a:r>
          </a:p>
        </p:txBody>
      </p:sp>
      <p:sp>
        <p:nvSpPr>
          <p:cNvPr id="4" name="5-Point Star 3"/>
          <p:cNvSpPr/>
          <p:nvPr/>
        </p:nvSpPr>
        <p:spPr>
          <a:xfrm>
            <a:off x="6669741" y="1326776"/>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10802471" y="1326776"/>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5016147" y="3867188"/>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454285" y="4051854"/>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674675" y="1740257"/>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040052" y="149447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270265" y="2016669"/>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423062" y="1656118"/>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826926" y="2001152"/>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393333" y="1871992"/>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000170" y="2085306"/>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808907" y="1552865"/>
            <a:ext cx="231145" cy="241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783271" y="1882869"/>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8" idx="0"/>
            <a:endCxn id="54" idx="4"/>
          </p:cNvCxnSpPr>
          <p:nvPr/>
        </p:nvCxnSpPr>
        <p:spPr>
          <a:xfrm flipH="1" flipV="1">
            <a:off x="1230382" y="1552865"/>
            <a:ext cx="291292" cy="103253"/>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25910" y="5581216"/>
            <a:ext cx="2594304" cy="1200329"/>
          </a:xfrm>
          <a:prstGeom prst="rect">
            <a:avLst/>
          </a:prstGeom>
          <a:noFill/>
        </p:spPr>
        <p:txBody>
          <a:bodyPr wrap="square" rtlCol="0">
            <a:spAutoFit/>
          </a:bodyPr>
          <a:lstStyle/>
          <a:p>
            <a:r>
              <a:rPr lang="en-US" dirty="0"/>
              <a:t>Physical model is another story, this model is not the same Model in the figure.</a:t>
            </a:r>
          </a:p>
        </p:txBody>
      </p:sp>
      <p:pic>
        <p:nvPicPr>
          <p:cNvPr id="71" name="Picture 70"/>
          <p:cNvPicPr>
            <a:picLocks noChangeAspect="1"/>
          </p:cNvPicPr>
          <p:nvPr/>
        </p:nvPicPr>
        <p:blipFill>
          <a:blip r:embed="rId7"/>
          <a:stretch>
            <a:fillRect/>
          </a:stretch>
        </p:blipFill>
        <p:spPr>
          <a:xfrm>
            <a:off x="-617083" y="4732784"/>
            <a:ext cx="1151349" cy="831850"/>
          </a:xfrm>
          <a:prstGeom prst="rect">
            <a:avLst/>
          </a:prstGeom>
        </p:spPr>
      </p:pic>
      <p:sp>
        <p:nvSpPr>
          <p:cNvPr id="72" name="TextBox 71"/>
          <p:cNvSpPr txBox="1"/>
          <p:nvPr/>
        </p:nvSpPr>
        <p:spPr>
          <a:xfrm>
            <a:off x="11920166" y="2809967"/>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11619571" y="3149003"/>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11740951" y="3419971"/>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2146742" cy="369332"/>
          </a:xfrm>
          <a:prstGeom prst="rect">
            <a:avLst/>
          </a:prstGeom>
          <a:noFill/>
        </p:spPr>
        <p:txBody>
          <a:bodyPr wrap="none" rtlCol="0">
            <a:spAutoFit/>
          </a:bodyPr>
          <a:lstStyle/>
          <a:p>
            <a:r>
              <a:rPr lang="en-US" dirty="0"/>
              <a:t>Why BFO ontology?</a:t>
            </a:r>
          </a:p>
        </p:txBody>
      </p:sp>
    </p:spTree>
    <p:extLst>
      <p:ext uri="{BB962C8B-B14F-4D97-AF65-F5344CB8AC3E}">
        <p14:creationId xmlns:p14="http://schemas.microsoft.com/office/powerpoint/2010/main" val="154294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a:t>
            </a:fld>
            <a:endParaRPr lang="fr-FR" dirty="0"/>
          </a:p>
        </p:txBody>
      </p:sp>
      <p:sp>
        <p:nvSpPr>
          <p:cNvPr id="6" name="Rectangle 5"/>
          <p:cNvSpPr/>
          <p:nvPr/>
        </p:nvSpPr>
        <p:spPr>
          <a:xfrm>
            <a:off x="836341" y="1225689"/>
            <a:ext cx="12054469" cy="5632311"/>
          </a:xfrm>
          <a:prstGeom prst="rect">
            <a:avLst/>
          </a:prstGeom>
        </p:spPr>
        <p:txBody>
          <a:bodyPr wrap="square">
            <a:spAutoFit/>
          </a:bodyPr>
          <a:lstStyle/>
          <a:p>
            <a:r>
              <a:rPr lang="en-US" dirty="0"/>
              <a:t>1. A shared boundary between two functional units, defined by various characteristics pertaining to the functions, physical signal exchanges, and other characteristics. (ISO/IEC 1993)</a:t>
            </a:r>
          </a:p>
          <a:p>
            <a:endParaRPr lang="en-US" dirty="0"/>
          </a:p>
          <a:p>
            <a:r>
              <a:rPr lang="en-US" dirty="0"/>
              <a:t>2. A hardware or software component that connects two or more other components for the purpose of passing information from one to the other. (ISO/IEC 1993)</a:t>
            </a:r>
          </a:p>
          <a:p>
            <a:endParaRPr lang="en-US" dirty="0"/>
          </a:p>
          <a:p>
            <a:r>
              <a:rPr lang="en-US" dirty="0"/>
              <a:t>3. To connect two or more components for the purpose of passing information from one to the other. (ISO/IEC/IEEE 2009)</a:t>
            </a:r>
          </a:p>
          <a:p>
            <a:endParaRPr lang="en-US" dirty="0"/>
          </a:p>
          <a:p>
            <a:r>
              <a:rPr lang="en-US" dirty="0"/>
              <a:t>Sources</a:t>
            </a:r>
          </a:p>
          <a:p>
            <a:r>
              <a:rPr lang="en-US" dirty="0"/>
              <a:t>From SEVOCAB (www.computer.org/sevocab):</a:t>
            </a:r>
          </a:p>
          <a:p>
            <a:endParaRPr lang="en-US" dirty="0"/>
          </a:p>
          <a:p>
            <a:r>
              <a:rPr lang="en-US" dirty="0"/>
              <a:t>(1) and (2) ISO/IEC. 1993. Information technology--Vocabulary--Part 1: Fundamental terms. Geneva, Switzerland: International Organization for Standardization (ISO)/International </a:t>
            </a:r>
            <a:r>
              <a:rPr lang="en-US" dirty="0" err="1"/>
              <a:t>Electrotechnical</a:t>
            </a:r>
            <a:r>
              <a:rPr lang="en-US" dirty="0"/>
              <a:t> Commission (IEC), ISO/IEC 2382-1:1993.</a:t>
            </a:r>
          </a:p>
          <a:p>
            <a:endParaRPr lang="en-US" dirty="0"/>
          </a:p>
          <a:p>
            <a:r>
              <a:rPr lang="en-US" dirty="0"/>
              <a:t>(3) ISO/IEC/IEEE. 2009. Systems and Software Engineering - System and Software Engineering Vocabulary (</a:t>
            </a:r>
            <a:r>
              <a:rPr lang="en-US" dirty="0" err="1"/>
              <a:t>SEVocab</a:t>
            </a:r>
            <a:r>
              <a:rPr lang="en-US" dirty="0"/>
              <a:t>). Geneva, Switzerland: International Organization for Standardization (ISO)/International </a:t>
            </a:r>
            <a:r>
              <a:rPr lang="en-US" dirty="0" err="1"/>
              <a:t>Electrotechnical</a:t>
            </a:r>
            <a:r>
              <a:rPr lang="en-US" dirty="0"/>
              <a:t> Commission (IEC)/ Institute of Electrical and Electronics Engineers (IEEE). ISO/IEC/IEEE 24765:2009.</a:t>
            </a:r>
          </a:p>
        </p:txBody>
      </p:sp>
      <p:sp>
        <p:nvSpPr>
          <p:cNvPr id="7" name="TextBox 6"/>
          <p:cNvSpPr txBox="1"/>
          <p:nvPr/>
        </p:nvSpPr>
        <p:spPr>
          <a:xfrm>
            <a:off x="598817" y="836341"/>
            <a:ext cx="1223412" cy="369332"/>
          </a:xfrm>
          <a:prstGeom prst="rect">
            <a:avLst/>
          </a:prstGeom>
          <a:noFill/>
        </p:spPr>
        <p:txBody>
          <a:bodyPr wrap="none" rtlCol="0">
            <a:spAutoFit/>
          </a:bodyPr>
          <a:lstStyle/>
          <a:p>
            <a:r>
              <a:rPr lang="en-US" dirty="0"/>
              <a:t>I</a:t>
            </a:r>
            <a:r>
              <a:rPr lang="en-US" altLang="zh-CN" dirty="0"/>
              <a:t>nterface</a:t>
            </a:r>
            <a:endParaRPr lang="en-US" dirty="0"/>
          </a:p>
        </p:txBody>
      </p:sp>
    </p:spTree>
    <p:extLst>
      <p:ext uri="{BB962C8B-B14F-4D97-AF65-F5344CB8AC3E}">
        <p14:creationId xmlns:p14="http://schemas.microsoft.com/office/powerpoint/2010/main" val="3374067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8313765" y="2547270"/>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2"/>
          <a:stretch>
            <a:fillRect/>
          </a:stretch>
        </p:blipFill>
        <p:spPr>
          <a:xfrm>
            <a:off x="8313765" y="618481"/>
            <a:ext cx="2869644" cy="193271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18" name="TextBox 17"/>
          <p:cNvSpPr txBox="1"/>
          <p:nvPr/>
        </p:nvSpPr>
        <p:spPr>
          <a:xfrm>
            <a:off x="7433195" y="4236957"/>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44208" y="5420610"/>
            <a:ext cx="898003"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3206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by</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0993079" y="1737270"/>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0"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5"/>
          <a:stretch>
            <a:fillRect/>
          </a:stretch>
        </p:blipFill>
        <p:spPr>
          <a:xfrm>
            <a:off x="9426297" y="3902226"/>
            <a:ext cx="1293725" cy="1293725"/>
          </a:xfrm>
          <a:prstGeom prst="rect">
            <a:avLst/>
          </a:prstGeom>
        </p:spPr>
      </p:pic>
      <p:sp>
        <p:nvSpPr>
          <p:cNvPr id="94" name="Rectangle 93"/>
          <p:cNvSpPr/>
          <p:nvPr/>
        </p:nvSpPr>
        <p:spPr>
          <a:xfrm>
            <a:off x="8618301" y="5332043"/>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p:nvPr/>
        </p:nvCxnSpPr>
        <p:spPr>
          <a:xfrm flipV="1">
            <a:off x="7242211" y="4731352"/>
            <a:ext cx="2184086" cy="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0120524" y="4913445"/>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9812391" y="2916602"/>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812391" y="3137974"/>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2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8313765" y="2547270"/>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2"/>
          <a:stretch>
            <a:fillRect/>
          </a:stretch>
        </p:blipFill>
        <p:spPr>
          <a:xfrm>
            <a:off x="8313765" y="618481"/>
            <a:ext cx="2869644" cy="193271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18" name="TextBox 17"/>
          <p:cNvSpPr txBox="1"/>
          <p:nvPr/>
        </p:nvSpPr>
        <p:spPr>
          <a:xfrm>
            <a:off x="7433195" y="4236957"/>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44208" y="5420610"/>
            <a:ext cx="898003"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0993079" y="1737270"/>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5"/>
          <a:stretch>
            <a:fillRect/>
          </a:stretch>
        </p:blipFill>
        <p:spPr>
          <a:xfrm>
            <a:off x="9426297" y="3902226"/>
            <a:ext cx="1293725" cy="1293725"/>
          </a:xfrm>
          <a:prstGeom prst="rect">
            <a:avLst/>
          </a:prstGeom>
        </p:spPr>
      </p:pic>
      <p:sp>
        <p:nvSpPr>
          <p:cNvPr id="94" name="Rectangle 93"/>
          <p:cNvSpPr/>
          <p:nvPr/>
        </p:nvSpPr>
        <p:spPr>
          <a:xfrm>
            <a:off x="8578268" y="5205773"/>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p:nvPr/>
        </p:nvCxnSpPr>
        <p:spPr>
          <a:xfrm flipV="1">
            <a:off x="7242211" y="4731352"/>
            <a:ext cx="2184086" cy="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0120524" y="4913445"/>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9812391" y="2916602"/>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812391" y="3137974"/>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640983" y="6235700"/>
            <a:ext cx="1856753"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Concern</a:t>
            </a:r>
            <a:endParaRPr lang="en-US" dirty="0"/>
          </a:p>
        </p:txBody>
      </p:sp>
      <p:cxnSp>
        <p:nvCxnSpPr>
          <p:cNvPr id="5" name="Straight Arrow Connector 4"/>
          <p:cNvCxnSpPr>
            <a:stCxn id="65" idx="2"/>
          </p:cNvCxnSpPr>
          <p:nvPr/>
        </p:nvCxnSpPr>
        <p:spPr>
          <a:xfrm>
            <a:off x="983161" y="5369433"/>
            <a:ext cx="780889" cy="980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439624" y="5626100"/>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4243914" y="6852371"/>
            <a:ext cx="1856753"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cxnSp>
        <p:nvCxnSpPr>
          <p:cNvPr id="67" name="Straight Arrow Connector 66"/>
          <p:cNvCxnSpPr>
            <a:stCxn id="64" idx="2"/>
            <a:endCxn id="3" idx="5"/>
          </p:cNvCxnSpPr>
          <p:nvPr/>
        </p:nvCxnSpPr>
        <p:spPr>
          <a:xfrm flipH="1" flipV="1">
            <a:off x="3225821" y="6853587"/>
            <a:ext cx="1018093" cy="36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561230" y="6686926"/>
            <a:ext cx="92358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refines</a:t>
            </a:r>
            <a:endParaRPr lang="en-US" dirty="0">
              <a:latin typeface="Microsoft YaHei UI" panose="020B0503020204020204" pitchFamily="34" charset="-122"/>
              <a:ea typeface="Microsoft YaHei UI" panose="020B0503020204020204" pitchFamily="34" charset="-122"/>
            </a:endParaRPr>
          </a:p>
        </p:txBody>
      </p:sp>
      <p:sp>
        <p:nvSpPr>
          <p:cNvPr id="70" name="Oval 69"/>
          <p:cNvSpPr/>
          <p:nvPr/>
        </p:nvSpPr>
        <p:spPr>
          <a:xfrm>
            <a:off x="3958975" y="5750322"/>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2103055" y="5432947"/>
            <a:ext cx="1855920" cy="679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932204" y="5450606"/>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sp>
        <p:nvSpPr>
          <p:cNvPr id="78" name="Oval 77"/>
          <p:cNvSpPr/>
          <p:nvPr/>
        </p:nvSpPr>
        <p:spPr>
          <a:xfrm>
            <a:off x="8213830" y="5988050"/>
            <a:ext cx="3495570"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description of System architecture</a:t>
            </a:r>
            <a:endParaRPr lang="en-US" dirty="0"/>
          </a:p>
        </p:txBody>
      </p:sp>
      <p:cxnSp>
        <p:nvCxnSpPr>
          <p:cNvPr id="79" name="Straight Arrow Connector 78"/>
          <p:cNvCxnSpPr>
            <a:endCxn id="78" idx="1"/>
          </p:cNvCxnSpPr>
          <p:nvPr/>
        </p:nvCxnSpPr>
        <p:spPr>
          <a:xfrm>
            <a:off x="6981346" y="5060644"/>
            <a:ext cx="1744398" cy="1033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873527" y="5857516"/>
            <a:ext cx="134030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represents</a:t>
            </a:r>
            <a:endParaRPr lang="en-US" dirty="0">
              <a:latin typeface="Microsoft YaHei UI" panose="020B0503020204020204" pitchFamily="34" charset="-122"/>
              <a:ea typeface="Microsoft YaHei UI" panose="020B0503020204020204" pitchFamily="34" charset="-122"/>
            </a:endParaRPr>
          </a:p>
        </p:txBody>
      </p:sp>
      <p:sp>
        <p:nvSpPr>
          <p:cNvPr id="81" name="Oval 80"/>
          <p:cNvSpPr/>
          <p:nvPr/>
        </p:nvSpPr>
        <p:spPr>
          <a:xfrm>
            <a:off x="12882580" y="5988050"/>
            <a:ext cx="3495570"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System architecture</a:t>
            </a:r>
            <a:endParaRPr lang="en-US" dirty="0"/>
          </a:p>
        </p:txBody>
      </p:sp>
      <p:cxnSp>
        <p:nvCxnSpPr>
          <p:cNvPr id="82" name="Straight Arrow Connector 81"/>
          <p:cNvCxnSpPr>
            <a:stCxn id="78" idx="6"/>
            <a:endCxn id="81" idx="2"/>
          </p:cNvCxnSpPr>
          <p:nvPr/>
        </p:nvCxnSpPr>
        <p:spPr>
          <a:xfrm>
            <a:off x="11709400" y="6350000"/>
            <a:ext cx="1173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1778692" y="6409038"/>
            <a:ext cx="126188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described</a:t>
            </a:r>
            <a:endParaRPr lang="en-US" dirty="0">
              <a:latin typeface="Microsoft YaHei UI" panose="020B0503020204020204" pitchFamily="34" charset="-122"/>
              <a:ea typeface="Microsoft YaHei UI" panose="020B0503020204020204" pitchFamily="34" charset="-122"/>
            </a:endParaRPr>
          </a:p>
        </p:txBody>
      </p:sp>
      <p:cxnSp>
        <p:nvCxnSpPr>
          <p:cNvPr id="42" name="Straight Arrow Connector 41"/>
          <p:cNvCxnSpPr>
            <a:endCxn id="81" idx="0"/>
          </p:cNvCxnSpPr>
          <p:nvPr/>
        </p:nvCxnSpPr>
        <p:spPr>
          <a:xfrm>
            <a:off x="11358129" y="1741742"/>
            <a:ext cx="3272236" cy="4246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93" idx="3"/>
          </p:cNvCxnSpPr>
          <p:nvPr/>
        </p:nvCxnSpPr>
        <p:spPr>
          <a:xfrm>
            <a:off x="10720022" y="4549089"/>
            <a:ext cx="3261261" cy="149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2164527" y="4954073"/>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91" name="TextBox 90"/>
          <p:cNvSpPr txBox="1"/>
          <p:nvPr/>
        </p:nvSpPr>
        <p:spPr>
          <a:xfrm>
            <a:off x="12904154" y="3548180"/>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96" name="Oval 95"/>
          <p:cNvSpPr/>
          <p:nvPr/>
        </p:nvSpPr>
        <p:spPr>
          <a:xfrm>
            <a:off x="8370244" y="8159539"/>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altLang="zh-CN" dirty="0"/>
              <a:t>iewpoint</a:t>
            </a:r>
            <a:endParaRPr lang="en-US" dirty="0"/>
          </a:p>
        </p:txBody>
      </p:sp>
      <p:sp>
        <p:nvSpPr>
          <p:cNvPr id="97" name="Oval 96"/>
          <p:cNvSpPr/>
          <p:nvPr/>
        </p:nvSpPr>
        <p:spPr>
          <a:xfrm>
            <a:off x="11709400" y="7742932"/>
            <a:ext cx="1856753"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View</a:t>
            </a:r>
            <a:endParaRPr lang="en-US" dirty="0"/>
          </a:p>
        </p:txBody>
      </p:sp>
      <p:cxnSp>
        <p:nvCxnSpPr>
          <p:cNvPr id="99" name="Straight Arrow Connector 98"/>
          <p:cNvCxnSpPr>
            <a:stCxn id="78" idx="4"/>
            <a:endCxn id="96" idx="0"/>
          </p:cNvCxnSpPr>
          <p:nvPr/>
        </p:nvCxnSpPr>
        <p:spPr>
          <a:xfrm flipH="1">
            <a:off x="9426297" y="6711950"/>
            <a:ext cx="535318" cy="144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endCxn id="97" idx="0"/>
          </p:cNvCxnSpPr>
          <p:nvPr/>
        </p:nvCxnSpPr>
        <p:spPr>
          <a:xfrm>
            <a:off x="11446041" y="6593704"/>
            <a:ext cx="1191736" cy="114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9748587" y="7277994"/>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106" name="TextBox 105"/>
          <p:cNvSpPr txBox="1"/>
          <p:nvPr/>
        </p:nvSpPr>
        <p:spPr>
          <a:xfrm>
            <a:off x="11251973" y="7100926"/>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cxnSp>
        <p:nvCxnSpPr>
          <p:cNvPr id="107" name="Straight Arrow Connector 106"/>
          <p:cNvCxnSpPr>
            <a:stCxn id="64" idx="5"/>
            <a:endCxn id="97" idx="1"/>
          </p:cNvCxnSpPr>
          <p:nvPr/>
        </p:nvCxnSpPr>
        <p:spPr>
          <a:xfrm>
            <a:off x="5828752" y="7470258"/>
            <a:ext cx="6152563" cy="37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7348087" y="7128636"/>
            <a:ext cx="98616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defines</a:t>
            </a:r>
            <a:endParaRPr lang="en-US" dirty="0">
              <a:latin typeface="Microsoft YaHei UI" panose="020B0503020204020204" pitchFamily="34" charset="-122"/>
              <a:ea typeface="Microsoft YaHei UI" panose="020B0503020204020204" pitchFamily="34" charset="-122"/>
            </a:endParaRPr>
          </a:p>
        </p:txBody>
      </p:sp>
      <p:cxnSp>
        <p:nvCxnSpPr>
          <p:cNvPr id="111" name="Straight Arrow Connector 110"/>
          <p:cNvCxnSpPr>
            <a:endCxn id="97" idx="2"/>
          </p:cNvCxnSpPr>
          <p:nvPr/>
        </p:nvCxnSpPr>
        <p:spPr>
          <a:xfrm flipV="1">
            <a:off x="10508336" y="8104882"/>
            <a:ext cx="1201064" cy="347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10861512" y="8370174"/>
            <a:ext cx="1019075" cy="369332"/>
          </a:xfrm>
          <a:prstGeom prst="rect">
            <a:avLst/>
          </a:prstGeom>
          <a:noFill/>
        </p:spPr>
        <p:txBody>
          <a:bodyPr wrap="square" rtlCol="0">
            <a:spAutoFit/>
          </a:bodyPr>
          <a:lstStyle/>
          <a:p>
            <a:r>
              <a:rPr lang="en-US" altLang="zh-CN" dirty="0">
                <a:latin typeface="Microsoft YaHei UI" panose="020B0503020204020204" pitchFamily="34" charset="-122"/>
                <a:ea typeface="Microsoft YaHei UI" panose="020B0503020204020204" pitchFamily="34" charset="-122"/>
              </a:rPr>
              <a:t>Uses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363" y="5467623"/>
            <a:ext cx="820344" cy="820344"/>
          </a:xfrm>
          <a:prstGeom prst="rect">
            <a:avLst/>
          </a:prstGeom>
        </p:spPr>
      </p:pic>
      <p:sp>
        <p:nvSpPr>
          <p:cNvPr id="120" name="TextBox 119"/>
          <p:cNvSpPr txBox="1"/>
          <p:nvPr/>
        </p:nvSpPr>
        <p:spPr>
          <a:xfrm>
            <a:off x="-1018098" y="6235700"/>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95805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8313765" y="2547270"/>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2"/>
          <a:stretch>
            <a:fillRect/>
          </a:stretch>
        </p:blipFill>
        <p:spPr>
          <a:xfrm>
            <a:off x="8313765" y="618481"/>
            <a:ext cx="2869644" cy="193271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18" name="TextBox 17"/>
          <p:cNvSpPr txBox="1"/>
          <p:nvPr/>
        </p:nvSpPr>
        <p:spPr>
          <a:xfrm>
            <a:off x="7224334" y="4225922"/>
            <a:ext cx="2433871" cy="646331"/>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 or specify</a:t>
            </a:r>
          </a:p>
          <a:p>
            <a:endParaRPr lang="en-US" dirty="0">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93184" y="4634283"/>
            <a:ext cx="898003" cy="369332"/>
          </a:xfrm>
          <a:prstGeom prst="rect">
            <a:avLst/>
          </a:prstGeom>
          <a:noFill/>
        </p:spPr>
        <p:txBody>
          <a:bodyPr wrap="none" rtlCol="0">
            <a:spAutoFit/>
          </a:bodyPr>
          <a:lstStyle/>
          <a:p>
            <a:r>
              <a:rPr lang="en-US" altLang="zh-CN" dirty="0">
                <a:solidFill>
                  <a:schemeClr val="bg1"/>
                </a:solidFill>
                <a:latin typeface="Microsoft YaHei UI" panose="020B0503020204020204" pitchFamily="34" charset="-122"/>
                <a:ea typeface="Microsoft YaHei UI" panose="020B0503020204020204" pitchFamily="34" charset="-122"/>
              </a:rPr>
              <a:t>Model</a:t>
            </a:r>
            <a:endParaRPr 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0993079" y="1737270"/>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5"/>
          <a:stretch>
            <a:fillRect/>
          </a:stretch>
        </p:blipFill>
        <p:spPr>
          <a:xfrm>
            <a:off x="9426297" y="3902226"/>
            <a:ext cx="1293725" cy="1293725"/>
          </a:xfrm>
          <a:prstGeom prst="rect">
            <a:avLst/>
          </a:prstGeom>
        </p:spPr>
      </p:pic>
      <p:sp>
        <p:nvSpPr>
          <p:cNvPr id="94" name="Rectangle 93"/>
          <p:cNvSpPr/>
          <p:nvPr/>
        </p:nvSpPr>
        <p:spPr>
          <a:xfrm>
            <a:off x="8578268" y="5205773"/>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p:nvPr/>
        </p:nvCxnSpPr>
        <p:spPr>
          <a:xfrm flipV="1">
            <a:off x="7242211" y="4731352"/>
            <a:ext cx="2184086" cy="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646331"/>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p>
          <a:p>
            <a:r>
              <a:rPr lang="en-US" dirty="0">
                <a:latin typeface="Microsoft YaHei UI" panose="020B0503020204020204" pitchFamily="34" charset="-122"/>
                <a:ea typeface="Microsoft YaHei UI" panose="020B0503020204020204" pitchFamily="34" charset="-122"/>
              </a:rPr>
              <a:t>or specify</a:t>
            </a:r>
          </a:p>
        </p:txBody>
      </p:sp>
      <p:sp>
        <p:nvSpPr>
          <p:cNvPr id="100" name="5-Point Star 99"/>
          <p:cNvSpPr/>
          <p:nvPr/>
        </p:nvSpPr>
        <p:spPr>
          <a:xfrm>
            <a:off x="10120524" y="4913445"/>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9812391" y="2916602"/>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812391" y="3137974"/>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64" idx="2"/>
          </p:cNvCxnSpPr>
          <p:nvPr/>
        </p:nvCxnSpPr>
        <p:spPr>
          <a:xfrm>
            <a:off x="15933" y="6070076"/>
            <a:ext cx="3604462" cy="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1198" y="5711537"/>
            <a:ext cx="1293559"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Interest in</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3620395" y="5825933"/>
            <a:ext cx="1760296" cy="6231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sp>
        <p:nvSpPr>
          <p:cNvPr id="70" name="Oval 69"/>
          <p:cNvSpPr/>
          <p:nvPr/>
        </p:nvSpPr>
        <p:spPr>
          <a:xfrm>
            <a:off x="3368024" y="7113013"/>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43592" y="6158486"/>
            <a:ext cx="3324432" cy="131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30921" y="6873134"/>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107" y="5575105"/>
            <a:ext cx="820344" cy="820344"/>
          </a:xfrm>
          <a:prstGeom prst="rect">
            <a:avLst/>
          </a:prstGeom>
        </p:spPr>
      </p:pic>
      <p:sp>
        <p:nvSpPr>
          <p:cNvPr id="120" name="TextBox 119"/>
          <p:cNvSpPr txBox="1"/>
          <p:nvPr/>
        </p:nvSpPr>
        <p:spPr>
          <a:xfrm>
            <a:off x="-1171842" y="6343182"/>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cxnSp>
        <p:nvCxnSpPr>
          <p:cNvPr id="8" name="Straight Arrow Connector 7"/>
          <p:cNvCxnSpPr/>
          <p:nvPr/>
        </p:nvCxnSpPr>
        <p:spPr>
          <a:xfrm flipV="1">
            <a:off x="6140" y="5379770"/>
            <a:ext cx="653471" cy="7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7594" y="5406615"/>
            <a:ext cx="711990"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hires</a:t>
            </a:r>
          </a:p>
        </p:txBody>
      </p:sp>
      <p:cxnSp>
        <p:nvCxnSpPr>
          <p:cNvPr id="110" name="Straight Arrow Connector 109"/>
          <p:cNvCxnSpPr>
            <a:stCxn id="64" idx="7"/>
            <a:endCxn id="23" idx="3"/>
          </p:cNvCxnSpPr>
          <p:nvPr/>
        </p:nvCxnSpPr>
        <p:spPr>
          <a:xfrm flipV="1">
            <a:off x="5122902" y="5245108"/>
            <a:ext cx="1355968" cy="67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97544" y="5711537"/>
            <a:ext cx="2144177"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Is represented by</a:t>
            </a:r>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6023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10599257" y="2569954"/>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3"/>
          <a:stretch>
            <a:fillRect/>
          </a:stretch>
        </p:blipFill>
        <p:spPr>
          <a:xfrm>
            <a:off x="10599257" y="641165"/>
            <a:ext cx="2869644" cy="193271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93184" y="4634283"/>
            <a:ext cx="898003" cy="369332"/>
          </a:xfrm>
          <a:prstGeom prst="rect">
            <a:avLst/>
          </a:prstGeom>
          <a:noFill/>
        </p:spPr>
        <p:txBody>
          <a:bodyPr wrap="none" rtlCol="0">
            <a:spAutoFit/>
          </a:bodyPr>
          <a:lstStyle/>
          <a:p>
            <a:r>
              <a:rPr lang="en-US" altLang="zh-CN" dirty="0">
                <a:solidFill>
                  <a:schemeClr val="bg1"/>
                </a:solidFill>
                <a:latin typeface="Microsoft YaHei UI" panose="020B0503020204020204" pitchFamily="34" charset="-122"/>
                <a:ea typeface="Microsoft YaHei UI" panose="020B0503020204020204" pitchFamily="34" charset="-122"/>
              </a:rPr>
              <a:t>Model</a:t>
            </a:r>
            <a:endParaRPr 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3278571" y="1759954"/>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6"/>
          <a:stretch>
            <a:fillRect/>
          </a:stretch>
        </p:blipFill>
        <p:spPr>
          <a:xfrm>
            <a:off x="11711789" y="3924910"/>
            <a:ext cx="1293725" cy="1293725"/>
          </a:xfrm>
          <a:prstGeom prst="rect">
            <a:avLst/>
          </a:prstGeom>
        </p:spPr>
      </p:pic>
      <p:sp>
        <p:nvSpPr>
          <p:cNvPr id="94" name="Rectangle 93"/>
          <p:cNvSpPr/>
          <p:nvPr/>
        </p:nvSpPr>
        <p:spPr>
          <a:xfrm>
            <a:off x="10863760" y="5228457"/>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a:cxnSpLocks/>
            <a:stCxn id="93" idx="1"/>
          </p:cNvCxnSpPr>
          <p:nvPr/>
        </p:nvCxnSpPr>
        <p:spPr>
          <a:xfrm flipH="1" flipV="1">
            <a:off x="9092629" y="3071973"/>
            <a:ext cx="2619160" cy="149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2406016" y="4936129"/>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12097883" y="2939286"/>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2097883" y="3160658"/>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64" idx="2"/>
          </p:cNvCxnSpPr>
          <p:nvPr/>
        </p:nvCxnSpPr>
        <p:spPr>
          <a:xfrm>
            <a:off x="15933" y="6070076"/>
            <a:ext cx="3604462" cy="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1198" y="5711537"/>
            <a:ext cx="1293559"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Interest in</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3620395" y="5825933"/>
            <a:ext cx="1760296" cy="6231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sp>
        <p:nvSpPr>
          <p:cNvPr id="70" name="Oval 69"/>
          <p:cNvSpPr/>
          <p:nvPr/>
        </p:nvSpPr>
        <p:spPr>
          <a:xfrm>
            <a:off x="3368024" y="7113013"/>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43592" y="6158486"/>
            <a:ext cx="3324432" cy="131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30921" y="6873134"/>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107" y="5575105"/>
            <a:ext cx="820344" cy="820344"/>
          </a:xfrm>
          <a:prstGeom prst="rect">
            <a:avLst/>
          </a:prstGeom>
        </p:spPr>
      </p:pic>
      <p:sp>
        <p:nvSpPr>
          <p:cNvPr id="120" name="TextBox 119"/>
          <p:cNvSpPr txBox="1"/>
          <p:nvPr/>
        </p:nvSpPr>
        <p:spPr>
          <a:xfrm>
            <a:off x="-1171842" y="6343182"/>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cxnSp>
        <p:nvCxnSpPr>
          <p:cNvPr id="8" name="Straight Arrow Connector 7"/>
          <p:cNvCxnSpPr/>
          <p:nvPr/>
        </p:nvCxnSpPr>
        <p:spPr>
          <a:xfrm flipV="1">
            <a:off x="6140" y="5379770"/>
            <a:ext cx="653471" cy="7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7594" y="5406615"/>
            <a:ext cx="711990"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hires</a:t>
            </a:r>
          </a:p>
        </p:txBody>
      </p:sp>
      <p:cxnSp>
        <p:nvCxnSpPr>
          <p:cNvPr id="110" name="Straight Arrow Connector 109"/>
          <p:cNvCxnSpPr>
            <a:stCxn id="64" idx="7"/>
            <a:endCxn id="23" idx="3"/>
          </p:cNvCxnSpPr>
          <p:nvPr/>
        </p:nvCxnSpPr>
        <p:spPr>
          <a:xfrm flipV="1">
            <a:off x="5122902" y="5245108"/>
            <a:ext cx="1355968" cy="67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97544" y="5711537"/>
            <a:ext cx="2144177"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Is represented by</a:t>
            </a:r>
            <a:endParaRPr lang="en-US" dirty="0">
              <a:latin typeface="Microsoft YaHei UI" panose="020B0503020204020204" pitchFamily="34" charset="-122"/>
              <a:ea typeface="Microsoft YaHei UI" panose="020B0503020204020204" pitchFamily="34" charset="-122"/>
            </a:endParaRPr>
          </a:p>
        </p:txBody>
      </p:sp>
      <p:sp>
        <p:nvSpPr>
          <p:cNvPr id="3" name="椭圆 2">
            <a:extLst>
              <a:ext uri="{FF2B5EF4-FFF2-40B4-BE49-F238E27FC236}">
                <a16:creationId xmlns:a16="http://schemas.microsoft.com/office/drawing/2014/main" id="{1D802A02-D258-E154-EFEA-3D12734B8340}"/>
              </a:ext>
            </a:extLst>
          </p:cNvPr>
          <p:cNvSpPr/>
          <p:nvPr/>
        </p:nvSpPr>
        <p:spPr>
          <a:xfrm>
            <a:off x="8071913" y="2082736"/>
            <a:ext cx="1763646" cy="954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Abstract or concept</a:t>
            </a:r>
            <a:r>
              <a:rPr lang="en-US" altLang="zh-CN" dirty="0">
                <a:solidFill>
                  <a:schemeClr val="bg1"/>
                </a:solidFill>
              </a:rPr>
              <a:t>?</a:t>
            </a:r>
            <a:endParaRPr lang="zh-CN" altLang="en-US" dirty="0">
              <a:solidFill>
                <a:schemeClr val="bg1"/>
              </a:solidFill>
            </a:endParaRPr>
          </a:p>
        </p:txBody>
      </p:sp>
      <p:cxnSp>
        <p:nvCxnSpPr>
          <p:cNvPr id="21" name="Straight Arrow Connector 94">
            <a:extLst>
              <a:ext uri="{FF2B5EF4-FFF2-40B4-BE49-F238E27FC236}">
                <a16:creationId xmlns:a16="http://schemas.microsoft.com/office/drawing/2014/main" id="{CFD137B9-7C0E-EE44-F845-0FB53D897C3C}"/>
              </a:ext>
            </a:extLst>
          </p:cNvPr>
          <p:cNvCxnSpPr>
            <a:cxnSpLocks/>
            <a:endCxn id="3" idx="7"/>
          </p:cNvCxnSpPr>
          <p:nvPr/>
        </p:nvCxnSpPr>
        <p:spPr>
          <a:xfrm flipH="1">
            <a:off x="9577279" y="1420412"/>
            <a:ext cx="973738" cy="802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C842715-C514-03DA-E22B-94696D8B9EB9}"/>
              </a:ext>
            </a:extLst>
          </p:cNvPr>
          <p:cNvSpPr txBox="1"/>
          <p:nvPr/>
        </p:nvSpPr>
        <p:spPr>
          <a:xfrm>
            <a:off x="9462499" y="1478805"/>
            <a:ext cx="792918" cy="369332"/>
          </a:xfrm>
          <a:prstGeom prst="rect">
            <a:avLst/>
          </a:prstGeom>
          <a:noFill/>
        </p:spPr>
        <p:txBody>
          <a:bodyPr wrap="square" rtlCol="0">
            <a:spAutoFit/>
          </a:bodyPr>
          <a:lstStyle/>
          <a:p>
            <a:r>
              <a:rPr lang="en-US" altLang="zh-CN" dirty="0"/>
              <a:t>?</a:t>
            </a:r>
            <a:endParaRPr lang="zh-CN" altLang="en-US" dirty="0"/>
          </a:p>
        </p:txBody>
      </p:sp>
      <p:sp>
        <p:nvSpPr>
          <p:cNvPr id="31" name="文本框 30">
            <a:extLst>
              <a:ext uri="{FF2B5EF4-FFF2-40B4-BE49-F238E27FC236}">
                <a16:creationId xmlns:a16="http://schemas.microsoft.com/office/drawing/2014/main" id="{E8FAE0EF-4984-0C00-DD77-CDBE2AF35CD0}"/>
              </a:ext>
            </a:extLst>
          </p:cNvPr>
          <p:cNvSpPr txBox="1"/>
          <p:nvPr/>
        </p:nvSpPr>
        <p:spPr>
          <a:xfrm>
            <a:off x="10184168" y="3818949"/>
            <a:ext cx="792918"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2372335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10599257" y="2569954"/>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3"/>
          <a:stretch>
            <a:fillRect/>
          </a:stretch>
        </p:blipFill>
        <p:spPr>
          <a:xfrm>
            <a:off x="10599257" y="641165"/>
            <a:ext cx="2869644" cy="193271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93184" y="4634283"/>
            <a:ext cx="898003" cy="369332"/>
          </a:xfrm>
          <a:prstGeom prst="rect">
            <a:avLst/>
          </a:prstGeom>
          <a:noFill/>
        </p:spPr>
        <p:txBody>
          <a:bodyPr wrap="none" rtlCol="0">
            <a:spAutoFit/>
          </a:bodyPr>
          <a:lstStyle/>
          <a:p>
            <a:r>
              <a:rPr lang="en-US" altLang="zh-CN" dirty="0">
                <a:solidFill>
                  <a:schemeClr val="bg1"/>
                </a:solidFill>
                <a:latin typeface="Microsoft YaHei UI" panose="020B0503020204020204" pitchFamily="34" charset="-122"/>
                <a:ea typeface="Microsoft YaHei UI" panose="020B0503020204020204" pitchFamily="34" charset="-122"/>
              </a:rPr>
              <a:t>Model</a:t>
            </a:r>
            <a:endParaRPr 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3278571" y="1759954"/>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6"/>
          <a:stretch>
            <a:fillRect/>
          </a:stretch>
        </p:blipFill>
        <p:spPr>
          <a:xfrm>
            <a:off x="11711789" y="3924910"/>
            <a:ext cx="1293725" cy="1293725"/>
          </a:xfrm>
          <a:prstGeom prst="rect">
            <a:avLst/>
          </a:prstGeom>
        </p:spPr>
      </p:pic>
      <p:sp>
        <p:nvSpPr>
          <p:cNvPr id="94" name="Rectangle 93"/>
          <p:cNvSpPr/>
          <p:nvPr/>
        </p:nvSpPr>
        <p:spPr>
          <a:xfrm>
            <a:off x="10863760" y="5228457"/>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a:cxnSpLocks/>
            <a:stCxn id="93" idx="1"/>
          </p:cNvCxnSpPr>
          <p:nvPr/>
        </p:nvCxnSpPr>
        <p:spPr>
          <a:xfrm flipH="1" flipV="1">
            <a:off x="9092629" y="3071973"/>
            <a:ext cx="2619160" cy="149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436" y="3127447"/>
            <a:ext cx="112723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specifies</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2406016" y="4936129"/>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12097883" y="2939286"/>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2097883" y="3160658"/>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64" idx="2"/>
          </p:cNvCxnSpPr>
          <p:nvPr/>
        </p:nvCxnSpPr>
        <p:spPr>
          <a:xfrm>
            <a:off x="15933" y="6070076"/>
            <a:ext cx="3604462" cy="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1198" y="5711537"/>
            <a:ext cx="1293559"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Interest in</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3620395" y="5825933"/>
            <a:ext cx="1760296" cy="6231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sp>
        <p:nvSpPr>
          <p:cNvPr id="70" name="Oval 69"/>
          <p:cNvSpPr/>
          <p:nvPr/>
        </p:nvSpPr>
        <p:spPr>
          <a:xfrm>
            <a:off x="3368024" y="7113013"/>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43592" y="6158486"/>
            <a:ext cx="3324432" cy="131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30921" y="6873134"/>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107" y="5575105"/>
            <a:ext cx="820344" cy="820344"/>
          </a:xfrm>
          <a:prstGeom prst="rect">
            <a:avLst/>
          </a:prstGeom>
        </p:spPr>
      </p:pic>
      <p:sp>
        <p:nvSpPr>
          <p:cNvPr id="120" name="TextBox 119"/>
          <p:cNvSpPr txBox="1"/>
          <p:nvPr/>
        </p:nvSpPr>
        <p:spPr>
          <a:xfrm>
            <a:off x="-1171842" y="6343182"/>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cxnSp>
        <p:nvCxnSpPr>
          <p:cNvPr id="8" name="Straight Arrow Connector 7"/>
          <p:cNvCxnSpPr/>
          <p:nvPr/>
        </p:nvCxnSpPr>
        <p:spPr>
          <a:xfrm flipV="1">
            <a:off x="6140" y="5379770"/>
            <a:ext cx="653471" cy="7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7594" y="5406615"/>
            <a:ext cx="711990"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hires</a:t>
            </a:r>
          </a:p>
        </p:txBody>
      </p:sp>
      <p:cxnSp>
        <p:nvCxnSpPr>
          <p:cNvPr id="110" name="Straight Arrow Connector 109"/>
          <p:cNvCxnSpPr>
            <a:stCxn id="64" idx="7"/>
            <a:endCxn id="23" idx="3"/>
          </p:cNvCxnSpPr>
          <p:nvPr/>
        </p:nvCxnSpPr>
        <p:spPr>
          <a:xfrm flipV="1">
            <a:off x="5122902" y="5245108"/>
            <a:ext cx="1355968" cy="67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97544" y="5711537"/>
            <a:ext cx="2144177"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Is represented by</a:t>
            </a:r>
            <a:endParaRPr lang="en-US" dirty="0">
              <a:latin typeface="Microsoft YaHei UI" panose="020B0503020204020204" pitchFamily="34" charset="-122"/>
              <a:ea typeface="Microsoft YaHei UI" panose="020B0503020204020204" pitchFamily="34" charset="-122"/>
            </a:endParaRPr>
          </a:p>
        </p:txBody>
      </p:sp>
      <p:sp>
        <p:nvSpPr>
          <p:cNvPr id="3" name="椭圆 2">
            <a:extLst>
              <a:ext uri="{FF2B5EF4-FFF2-40B4-BE49-F238E27FC236}">
                <a16:creationId xmlns:a16="http://schemas.microsoft.com/office/drawing/2014/main" id="{1D802A02-D258-E154-EFEA-3D12734B8340}"/>
              </a:ext>
            </a:extLst>
          </p:cNvPr>
          <p:cNvSpPr/>
          <p:nvPr/>
        </p:nvSpPr>
        <p:spPr>
          <a:xfrm>
            <a:off x="8071913" y="2082736"/>
            <a:ext cx="1763646" cy="954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ontology</a:t>
            </a:r>
            <a:r>
              <a:rPr lang="en-US" altLang="zh-CN" dirty="0">
                <a:solidFill>
                  <a:schemeClr val="bg1"/>
                </a:solidFill>
              </a:rPr>
              <a:t>?</a:t>
            </a:r>
            <a:endParaRPr lang="zh-CN" altLang="en-US" dirty="0">
              <a:solidFill>
                <a:schemeClr val="bg1"/>
              </a:solidFill>
            </a:endParaRPr>
          </a:p>
        </p:txBody>
      </p:sp>
      <p:cxnSp>
        <p:nvCxnSpPr>
          <p:cNvPr id="21" name="Straight Arrow Connector 94">
            <a:extLst>
              <a:ext uri="{FF2B5EF4-FFF2-40B4-BE49-F238E27FC236}">
                <a16:creationId xmlns:a16="http://schemas.microsoft.com/office/drawing/2014/main" id="{CFD137B9-7C0E-EE44-F845-0FB53D897C3C}"/>
              </a:ext>
            </a:extLst>
          </p:cNvPr>
          <p:cNvCxnSpPr>
            <a:cxnSpLocks/>
            <a:endCxn id="3" idx="7"/>
          </p:cNvCxnSpPr>
          <p:nvPr/>
        </p:nvCxnSpPr>
        <p:spPr>
          <a:xfrm flipH="1">
            <a:off x="9577279" y="1420412"/>
            <a:ext cx="973738" cy="802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C842715-C514-03DA-E22B-94696D8B9EB9}"/>
              </a:ext>
            </a:extLst>
          </p:cNvPr>
          <p:cNvSpPr txBox="1"/>
          <p:nvPr/>
        </p:nvSpPr>
        <p:spPr>
          <a:xfrm>
            <a:off x="9462499" y="1478805"/>
            <a:ext cx="792918" cy="369332"/>
          </a:xfrm>
          <a:prstGeom prst="rect">
            <a:avLst/>
          </a:prstGeom>
          <a:noFill/>
        </p:spPr>
        <p:txBody>
          <a:bodyPr wrap="square" rtlCol="0">
            <a:spAutoFit/>
          </a:bodyPr>
          <a:lstStyle/>
          <a:p>
            <a:r>
              <a:rPr lang="en-US" altLang="zh-CN" dirty="0"/>
              <a:t>?</a:t>
            </a:r>
            <a:endParaRPr lang="zh-CN" altLang="en-US" dirty="0"/>
          </a:p>
        </p:txBody>
      </p:sp>
      <p:sp>
        <p:nvSpPr>
          <p:cNvPr id="31" name="文本框 30">
            <a:extLst>
              <a:ext uri="{FF2B5EF4-FFF2-40B4-BE49-F238E27FC236}">
                <a16:creationId xmlns:a16="http://schemas.microsoft.com/office/drawing/2014/main" id="{E8FAE0EF-4984-0C00-DD77-CDBE2AF35CD0}"/>
              </a:ext>
            </a:extLst>
          </p:cNvPr>
          <p:cNvSpPr txBox="1"/>
          <p:nvPr/>
        </p:nvSpPr>
        <p:spPr>
          <a:xfrm>
            <a:off x="10184168" y="3818949"/>
            <a:ext cx="792918"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3235928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25</a:t>
            </a:fld>
            <a:endParaRPr lang="fr-F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79" y="701519"/>
            <a:ext cx="9950961" cy="6064562"/>
          </a:xfrm>
          <a:prstGeom prst="rect">
            <a:avLst/>
          </a:prstGeom>
        </p:spPr>
      </p:pic>
    </p:spTree>
    <p:extLst>
      <p:ext uri="{BB962C8B-B14F-4D97-AF65-F5344CB8AC3E}">
        <p14:creationId xmlns:p14="http://schemas.microsoft.com/office/powerpoint/2010/main" val="3908233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26</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Progress in MBSE ontology</a:t>
            </a:r>
            <a:endParaRPr lang="en-US" sz="3200" dirty="0"/>
          </a:p>
        </p:txBody>
      </p:sp>
      <p:sp>
        <p:nvSpPr>
          <p:cNvPr id="6" name="Rectangle 5"/>
          <p:cNvSpPr/>
          <p:nvPr/>
        </p:nvSpPr>
        <p:spPr>
          <a:xfrm>
            <a:off x="1206500" y="799883"/>
            <a:ext cx="10385859" cy="2585323"/>
          </a:xfrm>
          <a:prstGeom prst="rect">
            <a:avLst/>
          </a:prstGeom>
        </p:spPr>
        <p:txBody>
          <a:bodyPr wrap="square">
            <a:spAutoFit/>
          </a:bodyPr>
          <a:lstStyle/>
          <a:p>
            <a:pPr marL="285750" indent="-285750">
              <a:buFont typeface="Arial" panose="020B0604020202020204" pitchFamily="34" charset="0"/>
              <a:buChar char="•"/>
            </a:pPr>
            <a:r>
              <a:rPr lang="en-US" b="1" dirty="0">
                <a:solidFill>
                  <a:srgbClr val="FF0000"/>
                </a:solidFill>
              </a:rPr>
              <a:t>GOPPRR </a:t>
            </a:r>
            <a:r>
              <a:rPr lang="en-US" altLang="zh-CN" b="1" dirty="0">
                <a:solidFill>
                  <a:srgbClr val="FF0000"/>
                </a:solidFill>
              </a:rPr>
              <a:t>ontology for MBSE formalism</a:t>
            </a:r>
          </a:p>
          <a:p>
            <a:pPr marL="285750" indent="-285750">
              <a:buFont typeface="Arial" panose="020B0604020202020204" pitchFamily="34" charset="0"/>
              <a:buChar char="•"/>
            </a:pPr>
            <a:r>
              <a:rPr lang="en-US" b="1" dirty="0" err="1">
                <a:solidFill>
                  <a:srgbClr val="FF0000"/>
                </a:solidFill>
              </a:rPr>
              <a:t>R</a:t>
            </a:r>
            <a:r>
              <a:rPr lang="en-US" altLang="zh-CN" b="1" dirty="0" err="1">
                <a:solidFill>
                  <a:srgbClr val="FF0000"/>
                </a:solidFill>
              </a:rPr>
              <a:t>eqIF</a:t>
            </a:r>
            <a:r>
              <a:rPr lang="en-US" altLang="zh-CN" b="1" dirty="0">
                <a:solidFill>
                  <a:srgbClr val="FF0000"/>
                </a:solidFill>
              </a:rPr>
              <a:t> requirement specification for requirement</a:t>
            </a:r>
          </a:p>
          <a:p>
            <a:pPr marL="285750" indent="-285750">
              <a:buFont typeface="Arial" panose="020B0604020202020204" pitchFamily="34" charset="0"/>
              <a:buChar char="•"/>
            </a:pPr>
            <a:r>
              <a:rPr lang="en-US" dirty="0">
                <a:solidFill>
                  <a:srgbClr val="FF0000"/>
                </a:solidFill>
              </a:rPr>
              <a:t>D</a:t>
            </a:r>
            <a:r>
              <a:rPr lang="en-US" altLang="zh-CN" dirty="0">
                <a:solidFill>
                  <a:srgbClr val="FF0000"/>
                </a:solidFill>
              </a:rPr>
              <a:t>esign structure matrix for traceability of requirement and MBSE formalisms (ongoing)</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endParaRPr lang="en-US" dirty="0"/>
          </a:p>
          <a:p>
            <a:endParaRPr lang="en-US" dirty="0"/>
          </a:p>
          <a:p>
            <a:endParaRPr lang="en-US" dirty="0"/>
          </a:p>
        </p:txBody>
      </p:sp>
      <p:pic>
        <p:nvPicPr>
          <p:cNvPr id="7" name="Picture 6"/>
          <p:cNvPicPr>
            <a:picLocks noChangeAspect="1"/>
          </p:cNvPicPr>
          <p:nvPr/>
        </p:nvPicPr>
        <p:blipFill>
          <a:blip r:embed="rId2">
            <a:clrChange>
              <a:clrFrom>
                <a:srgbClr val="000000"/>
              </a:clrFrom>
              <a:clrTo>
                <a:srgbClr val="000000">
                  <a:alpha val="0"/>
                </a:srgbClr>
              </a:clrTo>
            </a:clrChange>
          </a:blip>
          <a:stretch>
            <a:fillRect/>
          </a:stretch>
        </p:blipFill>
        <p:spPr>
          <a:xfrm>
            <a:off x="5114105" y="4084930"/>
            <a:ext cx="2291144" cy="803910"/>
          </a:xfrm>
          <a:prstGeom prst="rect">
            <a:avLst/>
          </a:prstGeom>
        </p:spPr>
      </p:pic>
      <p:pic>
        <p:nvPicPr>
          <p:cNvPr id="8" name="Picture 7"/>
          <p:cNvPicPr>
            <a:picLocks noChangeAspect="1"/>
          </p:cNvPicPr>
          <p:nvPr/>
        </p:nvPicPr>
        <p:blipFill>
          <a:blip r:embed="rId3"/>
          <a:stretch>
            <a:fillRect/>
          </a:stretch>
        </p:blipFill>
        <p:spPr>
          <a:xfrm>
            <a:off x="4912799" y="5138110"/>
            <a:ext cx="2808723" cy="429937"/>
          </a:xfrm>
          <a:prstGeom prst="rect">
            <a:avLst/>
          </a:prstGeom>
        </p:spPr>
      </p:pic>
      <p:pic>
        <p:nvPicPr>
          <p:cNvPr id="9" name="Picture 8"/>
          <p:cNvPicPr>
            <a:picLocks noChangeAspect="1"/>
          </p:cNvPicPr>
          <p:nvPr/>
        </p:nvPicPr>
        <p:blipFill>
          <a:blip r:embed="rId4"/>
          <a:stretch>
            <a:fillRect/>
          </a:stretch>
        </p:blipFill>
        <p:spPr>
          <a:xfrm>
            <a:off x="1206500" y="4008298"/>
            <a:ext cx="3351023" cy="2293417"/>
          </a:xfrm>
          <a:prstGeom prst="rect">
            <a:avLst/>
          </a:prstGeom>
        </p:spPr>
      </p:pic>
      <p:sp>
        <p:nvSpPr>
          <p:cNvPr id="10" name="Rectangle 9"/>
          <p:cNvSpPr/>
          <p:nvPr/>
        </p:nvSpPr>
        <p:spPr>
          <a:xfrm>
            <a:off x="5415714" y="2320490"/>
            <a:ext cx="2080007" cy="44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Bfo</a:t>
            </a:r>
            <a:r>
              <a:rPr lang="en-US" altLang="zh-CN" dirty="0"/>
              <a:t> and </a:t>
            </a:r>
            <a:r>
              <a:rPr lang="en-US" altLang="zh-CN" dirty="0" err="1"/>
              <a:t>IoF</a:t>
            </a:r>
            <a:endParaRPr lang="en-US" dirty="0"/>
          </a:p>
        </p:txBody>
      </p:sp>
      <p:cxnSp>
        <p:nvCxnSpPr>
          <p:cNvPr id="12" name="Straight Arrow Connector 11"/>
          <p:cNvCxnSpPr>
            <a:stCxn id="10" idx="2"/>
          </p:cNvCxnSpPr>
          <p:nvPr/>
        </p:nvCxnSpPr>
        <p:spPr>
          <a:xfrm flipH="1">
            <a:off x="3147241" y="2768348"/>
            <a:ext cx="3308477" cy="1270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2"/>
          </p:cNvCxnSpPr>
          <p:nvPr/>
        </p:nvCxnSpPr>
        <p:spPr>
          <a:xfrm flipH="1">
            <a:off x="6455717" y="2768348"/>
            <a:ext cx="1" cy="1270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5"/>
          <a:srcRect b="25621"/>
          <a:stretch/>
        </p:blipFill>
        <p:spPr>
          <a:xfrm>
            <a:off x="8532041" y="4443729"/>
            <a:ext cx="2718822" cy="1701565"/>
          </a:xfrm>
          <a:prstGeom prst="rect">
            <a:avLst/>
          </a:prstGeom>
        </p:spPr>
      </p:pic>
      <p:sp>
        <p:nvSpPr>
          <p:cNvPr id="16" name="Rectangle 15"/>
          <p:cNvSpPr/>
          <p:nvPr/>
        </p:nvSpPr>
        <p:spPr>
          <a:xfrm>
            <a:off x="8103859" y="6262655"/>
            <a:ext cx="3746299" cy="553998"/>
          </a:xfrm>
          <a:prstGeom prst="rect">
            <a:avLst/>
          </a:prstGeom>
        </p:spPr>
        <p:txBody>
          <a:bodyPr wrap="square">
            <a:spAutoFit/>
          </a:bodyPr>
          <a:lstStyle/>
          <a:p>
            <a:r>
              <a:rPr lang="en-US" sz="1000" dirty="0"/>
              <a:t>https://www.researchgate.net/publication/4131294_Mapping_product_innovation_profile_to_product_development_activities_-_the_I-DSM_tool/figures?lo=1</a:t>
            </a:r>
          </a:p>
        </p:txBody>
      </p:sp>
      <p:cxnSp>
        <p:nvCxnSpPr>
          <p:cNvPr id="18" name="Straight Arrow Connector 17"/>
          <p:cNvCxnSpPr/>
          <p:nvPr/>
        </p:nvCxnSpPr>
        <p:spPr>
          <a:xfrm>
            <a:off x="7495721" y="4538002"/>
            <a:ext cx="1036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02281" y="5937450"/>
            <a:ext cx="442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997881" y="2768348"/>
            <a:ext cx="2804160" cy="157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00417" y="6186277"/>
            <a:ext cx="6096000" cy="600164"/>
          </a:xfrm>
          <a:prstGeom prst="rect">
            <a:avLst/>
          </a:prstGeom>
        </p:spPr>
        <p:txBody>
          <a:bodyPr>
            <a:spAutoFit/>
          </a:bodyPr>
          <a:lstStyle/>
          <a:p>
            <a:r>
              <a:rPr lang="en-US" sz="1100" dirty="0"/>
              <a:t>Lu J. Design Ontology Supporting Model-based Systems-engineering Formalisms. MODPROD [Internet]. 16Feb.2021 [cited 27Apr.2021];26(15):21. Available from: https://conference.ep.liu.se/index.php/MODPROD/article/view/723</a:t>
            </a:r>
          </a:p>
        </p:txBody>
      </p:sp>
      <p:sp>
        <p:nvSpPr>
          <p:cNvPr id="24" name="Rectangle 23"/>
          <p:cNvSpPr/>
          <p:nvPr/>
        </p:nvSpPr>
        <p:spPr>
          <a:xfrm>
            <a:off x="9082758" y="3038886"/>
            <a:ext cx="2809421" cy="603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 the summer, thanks for Z.K. </a:t>
            </a:r>
            <a:r>
              <a:rPr lang="en-US" altLang="zh-CN" dirty="0" err="1"/>
              <a:t>Fengchao</a:t>
            </a:r>
            <a:r>
              <a:rPr lang="en-US" altLang="zh-CN" dirty="0"/>
              <a:t>.</a:t>
            </a:r>
            <a:endParaRPr lang="en-US" dirty="0"/>
          </a:p>
        </p:txBody>
      </p:sp>
      <p:pic>
        <p:nvPicPr>
          <p:cNvPr id="25" name="Picture 24"/>
          <p:cNvPicPr>
            <a:picLocks noChangeAspect="1"/>
          </p:cNvPicPr>
          <p:nvPr/>
        </p:nvPicPr>
        <p:blipFill>
          <a:blip r:embed="rId6"/>
          <a:stretch>
            <a:fillRect/>
          </a:stretch>
        </p:blipFill>
        <p:spPr>
          <a:xfrm>
            <a:off x="264551" y="2611434"/>
            <a:ext cx="2389839" cy="615749"/>
          </a:xfrm>
          <a:prstGeom prst="rect">
            <a:avLst/>
          </a:prstGeom>
        </p:spPr>
      </p:pic>
    </p:spTree>
    <p:extLst>
      <p:ext uri="{BB962C8B-B14F-4D97-AF65-F5344CB8AC3E}">
        <p14:creationId xmlns:p14="http://schemas.microsoft.com/office/powerpoint/2010/main" val="2322187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27</a:t>
            </a:fld>
            <a:endParaRPr lang="fr-FR" dirty="0"/>
          </a:p>
        </p:txBody>
      </p:sp>
      <p:sp>
        <p:nvSpPr>
          <p:cNvPr id="6" name="Rectangle 5"/>
          <p:cNvSpPr/>
          <p:nvPr/>
        </p:nvSpPr>
        <p:spPr>
          <a:xfrm>
            <a:off x="1537252" y="1206111"/>
            <a:ext cx="8898835" cy="2031325"/>
          </a:xfrm>
          <a:prstGeom prst="rect">
            <a:avLst/>
          </a:prstGeom>
        </p:spPr>
        <p:txBody>
          <a:bodyPr wrap="square">
            <a:spAutoFit/>
          </a:bodyPr>
          <a:lstStyle/>
          <a:p>
            <a:r>
              <a:rPr lang="en-US" dirty="0"/>
              <a:t>T</a:t>
            </a:r>
            <a:r>
              <a:rPr lang="en-US" altLang="zh-CN" dirty="0"/>
              <a:t>hree journals are under review:</a:t>
            </a:r>
            <a:endParaRPr lang="en-US" dirty="0"/>
          </a:p>
          <a:p>
            <a:pPr marL="285750" indent="-285750">
              <a:buFont typeface="Arial" panose="020B0604020202020204" pitchFamily="34" charset="0"/>
              <a:buChar char="•"/>
            </a:pPr>
            <a:r>
              <a:rPr lang="en-US" dirty="0"/>
              <a:t>Design Ontology Supporting Domain-specific Modeling Formalism based on a GOPPRR Approach</a:t>
            </a:r>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Co-Simulation of Complex Engineered Systems Enabled by a Cognitive Twin Architecture</a:t>
            </a:r>
          </a:p>
          <a:p>
            <a:pPr marL="285750" indent="-285750">
              <a:buFont typeface="Arial" panose="020B0604020202020204" pitchFamily="34" charset="0"/>
              <a:buChar char="•"/>
            </a:pPr>
            <a:r>
              <a:rPr lang="en-US" dirty="0"/>
              <a:t>Cognitive Twin Construction for System of Systems Operation based on Semantic Integration and High Level Architecture</a:t>
            </a:r>
          </a:p>
        </p:txBody>
      </p:sp>
      <p:sp>
        <p:nvSpPr>
          <p:cNvPr id="7" name="TextBox 6"/>
          <p:cNvSpPr txBox="1"/>
          <p:nvPr/>
        </p:nvSpPr>
        <p:spPr>
          <a:xfrm>
            <a:off x="1537252" y="3204575"/>
            <a:ext cx="9283149" cy="923330"/>
          </a:xfrm>
          <a:prstGeom prst="rect">
            <a:avLst/>
          </a:prstGeom>
          <a:noFill/>
        </p:spPr>
        <p:txBody>
          <a:bodyPr wrap="square" rtlCol="0">
            <a:spAutoFit/>
          </a:bodyPr>
          <a:lstStyle/>
          <a:p>
            <a:r>
              <a:rPr lang="en-US" dirty="0"/>
              <a:t>Project progress</a:t>
            </a:r>
            <a:r>
              <a:rPr lang="en-US" altLang="zh-CN" dirty="0"/>
              <a:t>:</a:t>
            </a:r>
          </a:p>
          <a:p>
            <a:pPr marL="285750" indent="-285750">
              <a:buFont typeface="Arial" panose="020B0604020202020204" pitchFamily="34" charset="0"/>
              <a:buChar char="•"/>
            </a:pPr>
            <a:r>
              <a:rPr lang="en-US" dirty="0"/>
              <a:t>AIRBUS may expect to develop a Cameo plugin for our ontology.</a:t>
            </a:r>
          </a:p>
          <a:p>
            <a:endParaRPr lang="en-US" dirty="0"/>
          </a:p>
        </p:txBody>
      </p:sp>
      <p:sp>
        <p:nvSpPr>
          <p:cNvPr id="8"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Achievements</a:t>
            </a:r>
            <a:endParaRPr lang="en-US" sz="3200" dirty="0"/>
          </a:p>
        </p:txBody>
      </p:sp>
    </p:spTree>
    <p:extLst>
      <p:ext uri="{BB962C8B-B14F-4D97-AF65-F5344CB8AC3E}">
        <p14:creationId xmlns:p14="http://schemas.microsoft.com/office/powerpoint/2010/main" val="1633675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28</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a:t>
            </a:r>
            <a:r>
              <a:rPr lang="en-US" altLang="zh-CN" sz="3200" dirty="0" err="1"/>
              <a:t>SysML</a:t>
            </a:r>
            <a:endParaRPr lang="en-US" sz="32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36" y="1516143"/>
            <a:ext cx="3600505" cy="194839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36" y="4097708"/>
            <a:ext cx="3617632" cy="1957666"/>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t="46867" r="1565"/>
          <a:stretch/>
        </p:blipFill>
        <p:spPr>
          <a:xfrm>
            <a:off x="5516772" y="2420521"/>
            <a:ext cx="5988585" cy="2905392"/>
          </a:xfrm>
          <a:prstGeom prst="rect">
            <a:avLst/>
          </a:prstGeom>
        </p:spPr>
      </p:pic>
      <p:sp>
        <p:nvSpPr>
          <p:cNvPr id="15" name="下箭头 18"/>
          <p:cNvSpPr/>
          <p:nvPr/>
        </p:nvSpPr>
        <p:spPr>
          <a:xfrm rot="16200000">
            <a:off x="4638551" y="3341122"/>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4437471" y="2994470"/>
            <a:ext cx="1338828" cy="369332"/>
          </a:xfrm>
          <a:prstGeom prst="rect">
            <a:avLst/>
          </a:prstGeom>
          <a:noFill/>
        </p:spPr>
        <p:txBody>
          <a:bodyPr wrap="none" rtlCol="0">
            <a:spAutoFit/>
          </a:bodyPr>
          <a:lstStyle/>
          <a:p>
            <a:r>
              <a:rPr lang="en-US" dirty="0"/>
              <a:t>Represents</a:t>
            </a:r>
          </a:p>
        </p:txBody>
      </p:sp>
    </p:spTree>
    <p:extLst>
      <p:ext uri="{BB962C8B-B14F-4D97-AF65-F5344CB8AC3E}">
        <p14:creationId xmlns:p14="http://schemas.microsoft.com/office/powerpoint/2010/main" val="123253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29</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BPMN</a:t>
            </a:r>
            <a:endParaRPr lang="en-US" sz="3200" dirty="0"/>
          </a:p>
        </p:txBody>
      </p:sp>
      <p:sp>
        <p:nvSpPr>
          <p:cNvPr id="12" name="Rectangle 11"/>
          <p:cNvSpPr/>
          <p:nvPr/>
        </p:nvSpPr>
        <p:spPr>
          <a:xfrm>
            <a:off x="1069626" y="6245952"/>
            <a:ext cx="5162695" cy="369332"/>
          </a:xfrm>
          <a:prstGeom prst="rect">
            <a:avLst/>
          </a:prstGeom>
        </p:spPr>
        <p:txBody>
          <a:bodyPr wrap="none">
            <a:spAutoFit/>
          </a:bodyPr>
          <a:lstStyle/>
          <a:p>
            <a:r>
              <a:rPr lang="en-US" dirty="0">
                <a:solidFill>
                  <a:srgbClr val="212121"/>
                </a:solidFill>
                <a:latin typeface="Arial" panose="020B0604020202020204" pitchFamily="34" charset="0"/>
                <a:hlinkClick r:id="rId2"/>
              </a:rPr>
              <a:t>https://www.youtube.com/watch?v=LucfbAva37E</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90" y="977179"/>
            <a:ext cx="6222687" cy="506045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0788" y="3679103"/>
            <a:ext cx="2794408" cy="235852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0788" y="986588"/>
            <a:ext cx="2794408" cy="194842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9449" y="4164496"/>
            <a:ext cx="3125022" cy="1955213"/>
          </a:xfrm>
          <a:prstGeom prst="rect">
            <a:avLst/>
          </a:prstGeom>
        </p:spPr>
      </p:pic>
      <p:pic>
        <p:nvPicPr>
          <p:cNvPr id="17" name="Picture 16"/>
          <p:cNvPicPr>
            <a:picLocks noChangeAspect="1"/>
          </p:cNvPicPr>
          <p:nvPr/>
        </p:nvPicPr>
        <p:blipFill rotWithShape="1">
          <a:blip r:embed="rId7"/>
          <a:srcRect t="1254" r="48815" b="42004"/>
          <a:stretch/>
        </p:blipFill>
        <p:spPr>
          <a:xfrm>
            <a:off x="936909" y="2668661"/>
            <a:ext cx="3557388" cy="2136913"/>
          </a:xfrm>
          <a:prstGeom prst="rect">
            <a:avLst/>
          </a:prstGeom>
        </p:spPr>
      </p:pic>
      <p:sp>
        <p:nvSpPr>
          <p:cNvPr id="18" name="下箭头 18"/>
          <p:cNvSpPr/>
          <p:nvPr/>
        </p:nvSpPr>
        <p:spPr>
          <a:xfrm rot="16200000">
            <a:off x="4638551" y="3341122"/>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4437471" y="2994470"/>
            <a:ext cx="1338828" cy="369332"/>
          </a:xfrm>
          <a:prstGeom prst="rect">
            <a:avLst/>
          </a:prstGeom>
          <a:noFill/>
        </p:spPr>
        <p:txBody>
          <a:bodyPr wrap="none" rtlCol="0">
            <a:spAutoFit/>
          </a:bodyPr>
          <a:lstStyle/>
          <a:p>
            <a:r>
              <a:rPr lang="en-US" dirty="0"/>
              <a:t>Represents</a:t>
            </a:r>
          </a:p>
        </p:txBody>
      </p:sp>
    </p:spTree>
    <p:extLst>
      <p:ext uri="{BB962C8B-B14F-4D97-AF65-F5344CB8AC3E}">
        <p14:creationId xmlns:p14="http://schemas.microsoft.com/office/powerpoint/2010/main" val="3074635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a:t>
            </a:fld>
            <a:endParaRPr lang="fr-FR" dirty="0"/>
          </a:p>
        </p:txBody>
      </p:sp>
      <p:sp>
        <p:nvSpPr>
          <p:cNvPr id="5" name="Rectangle 4"/>
          <p:cNvSpPr/>
          <p:nvPr/>
        </p:nvSpPr>
        <p:spPr>
          <a:xfrm>
            <a:off x="1206500" y="1894505"/>
            <a:ext cx="10401920" cy="2031325"/>
          </a:xfrm>
          <a:prstGeom prst="rect">
            <a:avLst/>
          </a:prstGeom>
        </p:spPr>
        <p:txBody>
          <a:bodyPr wrap="square">
            <a:spAutoFit/>
          </a:bodyPr>
          <a:lstStyle/>
          <a:p>
            <a:r>
              <a:rPr lang="en-US" dirty="0"/>
              <a:t>A distinction made by an observer which marks the difference between an entity he takes to be a system and its environment. (</a:t>
            </a:r>
            <a:r>
              <a:rPr lang="en-US" dirty="0" err="1"/>
              <a:t>Checkland</a:t>
            </a:r>
            <a:r>
              <a:rPr lang="en-US" dirty="0"/>
              <a:t> 1999, 312)</a:t>
            </a:r>
          </a:p>
          <a:p>
            <a:endParaRPr lang="en-US" dirty="0"/>
          </a:p>
          <a:p>
            <a:endParaRPr lang="en-US" dirty="0"/>
          </a:p>
          <a:p>
            <a:r>
              <a:rPr lang="en-US" dirty="0"/>
              <a:t>Source</a:t>
            </a:r>
          </a:p>
          <a:p>
            <a:r>
              <a:rPr lang="en-US" dirty="0" err="1"/>
              <a:t>Checkland</a:t>
            </a:r>
            <a:r>
              <a:rPr lang="en-US" dirty="0"/>
              <a:t>, P. 1999. Systems Thinking, Systems Practice. New York, NY, USA: John Wiley &amp; Sons.</a:t>
            </a:r>
          </a:p>
        </p:txBody>
      </p:sp>
    </p:spTree>
    <p:extLst>
      <p:ext uri="{BB962C8B-B14F-4D97-AF65-F5344CB8AC3E}">
        <p14:creationId xmlns:p14="http://schemas.microsoft.com/office/powerpoint/2010/main" val="823532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190" y="880202"/>
            <a:ext cx="4376428" cy="2665826"/>
          </a:xfrm>
          <a:prstGeom prst="rect">
            <a:avLst/>
          </a:prstGeom>
        </p:spPr>
      </p:pic>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30</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HLA simulation</a:t>
            </a:r>
            <a:endParaRPr lang="en-US" sz="3200" dirty="0"/>
          </a:p>
        </p:txBody>
      </p:sp>
      <p:pic>
        <p:nvPicPr>
          <p:cNvPr id="12"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454" y="3625616"/>
            <a:ext cx="4527270" cy="3159970"/>
          </a:xfrm>
          <a:prstGeom prst="rect">
            <a:avLst/>
          </a:prstGeom>
          <a:ln>
            <a:solidFill>
              <a:schemeClr val="accent1">
                <a:lumMod val="50000"/>
              </a:schemeClr>
            </a:solidFill>
          </a:ln>
        </p:spPr>
      </p:pic>
      <p:pic>
        <p:nvPicPr>
          <p:cNvPr id="1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5558" y="842089"/>
            <a:ext cx="4156816" cy="2783527"/>
          </a:xfrm>
          <a:prstGeom prst="rect">
            <a:avLst/>
          </a:prstGeom>
          <a:ln>
            <a:solidFill>
              <a:schemeClr val="accent1">
                <a:lumMod val="50000"/>
              </a:schemeClr>
            </a:solidFill>
          </a:ln>
        </p:spPr>
      </p:pic>
      <p:pic>
        <p:nvPicPr>
          <p:cNvPr id="14"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3843" y="3625616"/>
            <a:ext cx="4522018" cy="3140326"/>
          </a:xfrm>
          <a:prstGeom prst="rect">
            <a:avLst/>
          </a:prstGeom>
          <a:ln>
            <a:solidFill>
              <a:schemeClr val="accent1">
                <a:lumMod val="50000"/>
              </a:schemeClr>
            </a:solidFill>
          </a:ln>
        </p:spPr>
      </p:pic>
      <p:sp>
        <p:nvSpPr>
          <p:cNvPr id="16" name="koppt-数字"/>
          <p:cNvSpPr/>
          <p:nvPr/>
        </p:nvSpPr>
        <p:spPr>
          <a:xfrm>
            <a:off x="4798211" y="2972295"/>
            <a:ext cx="602242" cy="653321"/>
          </a:xfrm>
          <a:prstGeom prst="rect">
            <a:avLst/>
          </a:prstGeom>
          <a:solidFill>
            <a:srgbClr val="54D0C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01</a:t>
            </a:r>
          </a:p>
        </p:txBody>
      </p:sp>
      <p:sp>
        <p:nvSpPr>
          <p:cNvPr id="17" name="koppt-数字"/>
          <p:cNvSpPr/>
          <p:nvPr/>
        </p:nvSpPr>
        <p:spPr>
          <a:xfrm>
            <a:off x="5996064" y="2972295"/>
            <a:ext cx="602242" cy="653321"/>
          </a:xfrm>
          <a:prstGeom prst="rect">
            <a:avLst/>
          </a:prstGeom>
          <a:solidFill>
            <a:srgbClr val="518F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02</a:t>
            </a:r>
          </a:p>
        </p:txBody>
      </p:sp>
      <p:sp>
        <p:nvSpPr>
          <p:cNvPr id="18" name="koppt-数字"/>
          <p:cNvSpPr/>
          <p:nvPr/>
        </p:nvSpPr>
        <p:spPr>
          <a:xfrm>
            <a:off x="1041270" y="3625616"/>
            <a:ext cx="602242" cy="653321"/>
          </a:xfrm>
          <a:prstGeom prst="rect">
            <a:avLst/>
          </a:prstGeom>
          <a:solidFill>
            <a:srgbClr val="8EE0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04</a:t>
            </a:r>
          </a:p>
        </p:txBody>
      </p:sp>
      <p:sp>
        <p:nvSpPr>
          <p:cNvPr id="19" name="koppt-数字"/>
          <p:cNvSpPr/>
          <p:nvPr/>
        </p:nvSpPr>
        <p:spPr>
          <a:xfrm>
            <a:off x="9828874" y="3625616"/>
            <a:ext cx="602242" cy="653321"/>
          </a:xfrm>
          <a:prstGeom prst="rect">
            <a:avLst/>
          </a:prstGeom>
          <a:solidFill>
            <a:srgbClr val="2A99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03</a:t>
            </a:r>
          </a:p>
        </p:txBody>
      </p:sp>
      <p:sp>
        <p:nvSpPr>
          <p:cNvPr id="20" name="Right Arrow 19"/>
          <p:cNvSpPr/>
          <p:nvPr/>
        </p:nvSpPr>
        <p:spPr>
          <a:xfrm>
            <a:off x="5526157" y="2047461"/>
            <a:ext cx="377686" cy="407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7902341" y="3407343"/>
            <a:ext cx="471638" cy="465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5400000">
            <a:off x="5366905" y="4972664"/>
            <a:ext cx="471638" cy="465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345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1745601" y="3394310"/>
            <a:ext cx="3589852" cy="3187291"/>
          </a:xfrm>
          <a:prstGeom prst="rect">
            <a:avLst/>
          </a:prstGeom>
        </p:spPr>
      </p:pic>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31</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co-simulation between FMUs</a:t>
            </a:r>
            <a:endParaRPr lang="en-US" sz="3200" dirty="0"/>
          </a:p>
        </p:txBody>
      </p:sp>
      <p:pic>
        <p:nvPicPr>
          <p:cNvPr id="12" name="图片 3"/>
          <p:cNvPicPr/>
          <p:nvPr/>
        </p:nvPicPr>
        <p:blipFill>
          <a:blip r:embed="rId3"/>
          <a:stretch>
            <a:fillRect/>
          </a:stretch>
        </p:blipFill>
        <p:spPr>
          <a:xfrm>
            <a:off x="1206500" y="619433"/>
            <a:ext cx="4724355" cy="2918897"/>
          </a:xfrm>
          <a:prstGeom prst="rect">
            <a:avLst/>
          </a:prstGeom>
        </p:spPr>
      </p:pic>
      <p:pic>
        <p:nvPicPr>
          <p:cNvPr id="14" name="Picture 13"/>
          <p:cNvPicPr>
            <a:picLocks noChangeAspect="1"/>
          </p:cNvPicPr>
          <p:nvPr/>
        </p:nvPicPr>
        <p:blipFill>
          <a:blip r:embed="rId4"/>
          <a:stretch>
            <a:fillRect/>
          </a:stretch>
        </p:blipFill>
        <p:spPr>
          <a:xfrm>
            <a:off x="7497894" y="786436"/>
            <a:ext cx="2948132" cy="3065207"/>
          </a:xfrm>
          <a:prstGeom prst="rect">
            <a:avLst/>
          </a:prstGeom>
        </p:spPr>
      </p:pic>
      <p:pic>
        <p:nvPicPr>
          <p:cNvPr id="15" name="Picture 14"/>
          <p:cNvPicPr>
            <a:picLocks noChangeAspect="1"/>
          </p:cNvPicPr>
          <p:nvPr/>
        </p:nvPicPr>
        <p:blipFill>
          <a:blip r:embed="rId5"/>
          <a:stretch>
            <a:fillRect/>
          </a:stretch>
        </p:blipFill>
        <p:spPr>
          <a:xfrm>
            <a:off x="6570829" y="4091286"/>
            <a:ext cx="4937488" cy="2587218"/>
          </a:xfrm>
          <a:prstGeom prst="rect">
            <a:avLst/>
          </a:prstGeom>
        </p:spPr>
      </p:pic>
      <p:sp>
        <p:nvSpPr>
          <p:cNvPr id="16" name="TextBox 15"/>
          <p:cNvSpPr txBox="1"/>
          <p:nvPr/>
        </p:nvSpPr>
        <p:spPr>
          <a:xfrm>
            <a:off x="3024086" y="3168998"/>
            <a:ext cx="1685077" cy="369332"/>
          </a:xfrm>
          <a:prstGeom prst="rect">
            <a:avLst/>
          </a:prstGeom>
          <a:noFill/>
        </p:spPr>
        <p:txBody>
          <a:bodyPr wrap="none" rtlCol="0">
            <a:spAutoFit/>
          </a:bodyPr>
          <a:lstStyle/>
          <a:p>
            <a:r>
              <a:rPr lang="en-US" dirty="0"/>
              <a:t>GOPPPRR </a:t>
            </a:r>
            <a:r>
              <a:rPr lang="en-US" altLang="zh-CN" dirty="0"/>
              <a:t>model</a:t>
            </a:r>
            <a:endParaRPr lang="en-US" dirty="0"/>
          </a:p>
        </p:txBody>
      </p:sp>
      <p:sp>
        <p:nvSpPr>
          <p:cNvPr id="17" name="TextBox 16"/>
          <p:cNvSpPr txBox="1"/>
          <p:nvPr/>
        </p:nvSpPr>
        <p:spPr>
          <a:xfrm>
            <a:off x="678747" y="6327627"/>
            <a:ext cx="1800493" cy="369332"/>
          </a:xfrm>
          <a:prstGeom prst="rect">
            <a:avLst/>
          </a:prstGeom>
          <a:noFill/>
        </p:spPr>
        <p:txBody>
          <a:bodyPr wrap="none" rtlCol="0">
            <a:spAutoFit/>
          </a:bodyPr>
          <a:lstStyle/>
          <a:p>
            <a:r>
              <a:rPr lang="en-US" dirty="0"/>
              <a:t>O</a:t>
            </a:r>
            <a:r>
              <a:rPr lang="en-US" altLang="zh-CN" dirty="0"/>
              <a:t>ntology model</a:t>
            </a:r>
            <a:endParaRPr lang="en-US" dirty="0"/>
          </a:p>
        </p:txBody>
      </p:sp>
      <p:sp>
        <p:nvSpPr>
          <p:cNvPr id="18" name="TextBox 17"/>
          <p:cNvSpPr txBox="1"/>
          <p:nvPr/>
        </p:nvSpPr>
        <p:spPr>
          <a:xfrm>
            <a:off x="8645533" y="546793"/>
            <a:ext cx="2377574" cy="369332"/>
          </a:xfrm>
          <a:prstGeom prst="rect">
            <a:avLst/>
          </a:prstGeom>
          <a:noFill/>
        </p:spPr>
        <p:txBody>
          <a:bodyPr wrap="none" rtlCol="0">
            <a:spAutoFit/>
          </a:bodyPr>
          <a:lstStyle/>
          <a:p>
            <a:r>
              <a:rPr lang="en-US" dirty="0"/>
              <a:t>Co-simulation</a:t>
            </a:r>
            <a:r>
              <a:rPr lang="en-US" altLang="zh-CN" dirty="0"/>
              <a:t> model</a:t>
            </a:r>
            <a:endParaRPr lang="en-US" dirty="0"/>
          </a:p>
        </p:txBody>
      </p:sp>
      <p:sp>
        <p:nvSpPr>
          <p:cNvPr id="19" name="TextBox 18"/>
          <p:cNvSpPr txBox="1"/>
          <p:nvPr/>
        </p:nvSpPr>
        <p:spPr>
          <a:xfrm>
            <a:off x="7588507" y="4030856"/>
            <a:ext cx="2262158" cy="369332"/>
          </a:xfrm>
          <a:prstGeom prst="rect">
            <a:avLst/>
          </a:prstGeom>
          <a:noFill/>
        </p:spPr>
        <p:txBody>
          <a:bodyPr wrap="none" rtlCol="0">
            <a:spAutoFit/>
          </a:bodyPr>
          <a:lstStyle/>
          <a:p>
            <a:r>
              <a:rPr lang="en-US" dirty="0"/>
              <a:t>Simulation Results</a:t>
            </a:r>
          </a:p>
        </p:txBody>
      </p:sp>
      <p:sp>
        <p:nvSpPr>
          <p:cNvPr id="20" name="右箭头 17"/>
          <p:cNvSpPr/>
          <p:nvPr/>
        </p:nvSpPr>
        <p:spPr>
          <a:xfrm rot="5400000">
            <a:off x="1356559" y="3450039"/>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17"/>
          <p:cNvSpPr/>
          <p:nvPr/>
        </p:nvSpPr>
        <p:spPr>
          <a:xfrm rot="16200000" flipV="1">
            <a:off x="5025929" y="3432118"/>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18"/>
          <p:cNvSpPr/>
          <p:nvPr/>
        </p:nvSpPr>
        <p:spPr>
          <a:xfrm rot="16200000">
            <a:off x="6542576" y="1870643"/>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6044960" y="1550635"/>
            <a:ext cx="1338828" cy="369332"/>
          </a:xfrm>
          <a:prstGeom prst="rect">
            <a:avLst/>
          </a:prstGeom>
          <a:noFill/>
        </p:spPr>
        <p:txBody>
          <a:bodyPr wrap="none" rtlCol="0">
            <a:spAutoFit/>
          </a:bodyPr>
          <a:lstStyle/>
          <a:p>
            <a:r>
              <a:rPr lang="en-US" dirty="0"/>
              <a:t>Represents</a:t>
            </a:r>
          </a:p>
        </p:txBody>
      </p:sp>
      <p:sp>
        <p:nvSpPr>
          <p:cNvPr id="24" name="右箭头 17"/>
          <p:cNvSpPr/>
          <p:nvPr/>
        </p:nvSpPr>
        <p:spPr>
          <a:xfrm rot="5400000">
            <a:off x="7018943" y="3579702"/>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69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07385" y="4222008"/>
            <a:ext cx="3774357" cy="2129565"/>
          </a:xfrm>
          <a:prstGeom prst="rect">
            <a:avLst/>
          </a:prstGeom>
        </p:spPr>
      </p:pic>
      <p:grpSp>
        <p:nvGrpSpPr>
          <p:cNvPr id="27" name="组合 26"/>
          <p:cNvGrpSpPr/>
          <p:nvPr/>
        </p:nvGrpSpPr>
        <p:grpSpPr>
          <a:xfrm>
            <a:off x="538371" y="577252"/>
            <a:ext cx="4629260" cy="2763403"/>
            <a:chOff x="295165" y="214742"/>
            <a:chExt cx="4629260" cy="2763403"/>
          </a:xfrm>
        </p:grpSpPr>
        <p:sp>
          <p:nvSpPr>
            <p:cNvPr id="7" name="圆角矩形 6"/>
            <p:cNvSpPr/>
            <p:nvPr/>
          </p:nvSpPr>
          <p:spPr>
            <a:xfrm>
              <a:off x="295165" y="214742"/>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719427" y="364315"/>
              <a:ext cx="3824451" cy="2069703"/>
            </a:xfrm>
            <a:prstGeom prst="rect">
              <a:avLst/>
            </a:prstGeom>
          </p:spPr>
        </p:pic>
        <p:sp>
          <p:nvSpPr>
            <p:cNvPr id="9" name="圆角矩形 8"/>
            <p:cNvSpPr/>
            <p:nvPr/>
          </p:nvSpPr>
          <p:spPr>
            <a:xfrm>
              <a:off x="1422878" y="2542882"/>
              <a:ext cx="2417547" cy="414879"/>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chemeClr val="tx1"/>
                  </a:solidFill>
                </a:rPr>
                <a:t>Architecture Model</a:t>
              </a:r>
              <a:endParaRPr lang="zh-CN" altLang="en-US" dirty="0">
                <a:solidFill>
                  <a:schemeClr val="tx1"/>
                </a:solidFill>
              </a:endParaRPr>
            </a:p>
          </p:txBody>
        </p:sp>
      </p:grpSp>
      <p:sp>
        <p:nvSpPr>
          <p:cNvPr id="15" name="圆角矩形 14"/>
          <p:cNvSpPr/>
          <p:nvPr/>
        </p:nvSpPr>
        <p:spPr>
          <a:xfrm>
            <a:off x="8736784" y="6420960"/>
            <a:ext cx="1714500" cy="357797"/>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chemeClr val="tx1"/>
                </a:solidFill>
              </a:rPr>
              <a:t>OSLC Services</a:t>
            </a:r>
            <a:endParaRPr lang="zh-CN" altLang="en-US" dirty="0">
              <a:solidFill>
                <a:schemeClr val="tx1"/>
              </a:solidFill>
            </a:endParaRPr>
          </a:p>
        </p:txBody>
      </p:sp>
      <p:sp>
        <p:nvSpPr>
          <p:cNvPr id="16" name="圆角矩形 15"/>
          <p:cNvSpPr/>
          <p:nvPr/>
        </p:nvSpPr>
        <p:spPr>
          <a:xfrm>
            <a:off x="8441691" y="2850577"/>
            <a:ext cx="2590744" cy="402246"/>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Model Visualization</a:t>
            </a:r>
            <a:endParaRPr lang="zh-CN" altLang="en-US" dirty="0">
              <a:solidFill>
                <a:schemeClr val="tx1"/>
              </a:solidFill>
            </a:endParaRPr>
          </a:p>
        </p:txBody>
      </p:sp>
      <p:sp>
        <p:nvSpPr>
          <p:cNvPr id="17" name="上下箭头 16"/>
          <p:cNvSpPr/>
          <p:nvPr/>
        </p:nvSpPr>
        <p:spPr>
          <a:xfrm>
            <a:off x="9386723" y="3332066"/>
            <a:ext cx="414618" cy="6997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5400000">
            <a:off x="1356559" y="3450039"/>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rot="16200000">
            <a:off x="6003223" y="5366715"/>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7384" y="685598"/>
            <a:ext cx="3774357" cy="2041287"/>
          </a:xfrm>
          <a:prstGeom prst="rect">
            <a:avLst/>
          </a:prstGeom>
        </p:spPr>
      </p:pic>
      <p:grpSp>
        <p:nvGrpSpPr>
          <p:cNvPr id="28" name="组合 27"/>
          <p:cNvGrpSpPr/>
          <p:nvPr/>
        </p:nvGrpSpPr>
        <p:grpSpPr>
          <a:xfrm>
            <a:off x="580554" y="4094597"/>
            <a:ext cx="4629260" cy="2763403"/>
            <a:chOff x="318831" y="3823132"/>
            <a:chExt cx="4629260" cy="2763403"/>
          </a:xfrm>
        </p:grpSpPr>
        <p:sp>
          <p:nvSpPr>
            <p:cNvPr id="13" name="圆角矩形 12"/>
            <p:cNvSpPr/>
            <p:nvPr/>
          </p:nvSpPr>
          <p:spPr>
            <a:xfrm>
              <a:off x="881305" y="6116867"/>
              <a:ext cx="2996720" cy="429404"/>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chemeClr val="tx1"/>
                  </a:solidFill>
                </a:rPr>
                <a:t>GOPPRR ontology in OWL</a:t>
              </a:r>
              <a:endParaRPr lang="zh-CN" altLang="en-US" dirty="0">
                <a:solidFill>
                  <a:schemeClr val="tx1"/>
                </a:solidFill>
              </a:endParaRPr>
            </a:p>
          </p:txBody>
        </p:sp>
        <p:pic>
          <p:nvPicPr>
            <p:cNvPr id="23" name="图片 22"/>
            <p:cNvPicPr>
              <a:picLocks noChangeAspect="1"/>
            </p:cNvPicPr>
            <p:nvPr/>
          </p:nvPicPr>
          <p:blipFill>
            <a:blip r:embed="rId5"/>
            <a:stretch>
              <a:fillRect/>
            </a:stretch>
          </p:blipFill>
          <p:spPr>
            <a:xfrm>
              <a:off x="719427" y="3981555"/>
              <a:ext cx="3728456" cy="2081657"/>
            </a:xfrm>
            <a:prstGeom prst="rect">
              <a:avLst/>
            </a:prstGeom>
          </p:spPr>
        </p:pic>
        <p:sp>
          <p:nvSpPr>
            <p:cNvPr id="25" name="圆角矩形 24"/>
            <p:cNvSpPr/>
            <p:nvPr/>
          </p:nvSpPr>
          <p:spPr>
            <a:xfrm>
              <a:off x="318831" y="3823132"/>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圆角矩形 25"/>
          <p:cNvSpPr/>
          <p:nvPr/>
        </p:nvSpPr>
        <p:spPr>
          <a:xfrm>
            <a:off x="7279404" y="4094597"/>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7279404" y="577252"/>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17"/>
          <p:cNvSpPr/>
          <p:nvPr/>
        </p:nvSpPr>
        <p:spPr>
          <a:xfrm rot="16200000" flipV="1">
            <a:off x="3830223" y="3462205"/>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5298383" y="4769707"/>
            <a:ext cx="2473869" cy="646331"/>
          </a:xfrm>
          <a:prstGeom prst="rect">
            <a:avLst/>
          </a:prstGeom>
          <a:noFill/>
        </p:spPr>
        <p:txBody>
          <a:bodyPr wrap="square" rtlCol="0">
            <a:spAutoFit/>
          </a:bodyPr>
          <a:lstStyle/>
          <a:p>
            <a:r>
              <a:rPr lang="en-US" dirty="0"/>
              <a:t>OSLC adaptor:</a:t>
            </a:r>
          </a:p>
          <a:p>
            <a:r>
              <a:rPr lang="en-US" dirty="0"/>
              <a:t>JAVA interrupter</a:t>
            </a:r>
          </a:p>
        </p:txBody>
      </p:sp>
      <p:sp>
        <p:nvSpPr>
          <p:cNvPr id="24"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OSLC adaptor for GOPPRRE ontology (OPEN SOURCE)</a:t>
            </a:r>
            <a:endParaRPr lang="en-US" sz="3200" dirty="0"/>
          </a:p>
        </p:txBody>
      </p:sp>
    </p:spTree>
    <p:extLst>
      <p:ext uri="{BB962C8B-B14F-4D97-AF65-F5344CB8AC3E}">
        <p14:creationId xmlns:p14="http://schemas.microsoft.com/office/powerpoint/2010/main" val="4086241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3" name="Footer Placeholder 2"/>
          <p:cNvSpPr>
            <a:spLocks noGrp="1"/>
          </p:cNvSpPr>
          <p:nvPr>
            <p:ph type="ftr" sz="quarter" idx="11"/>
          </p:nvPr>
        </p:nvSpPr>
        <p:spPr/>
        <p:txBody>
          <a:bodyPr/>
          <a:lstStyle/>
          <a:p>
            <a:r>
              <a:rPr lang="fr-FR"/>
              <a:t>D. Kiritsis</a:t>
            </a:r>
            <a:endParaRPr lang="fr-FR" dirty="0"/>
          </a:p>
        </p:txBody>
      </p:sp>
      <p:sp>
        <p:nvSpPr>
          <p:cNvPr id="4" name="Slide Number Placeholder 3"/>
          <p:cNvSpPr>
            <a:spLocks noGrp="1"/>
          </p:cNvSpPr>
          <p:nvPr>
            <p:ph type="sldNum" sz="quarter" idx="12"/>
          </p:nvPr>
        </p:nvSpPr>
        <p:spPr/>
        <p:txBody>
          <a:bodyPr/>
          <a:lstStyle/>
          <a:p>
            <a:fld id="{E1E1CD7C-2161-7D43-862E-CE4C333CD873}" type="slidenum">
              <a:rPr lang="fr-FR" smtClean="0"/>
              <a:pPr/>
              <a:t>33</a:t>
            </a:fld>
            <a:endParaRPr lang="fr-FR"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5892" y="3620711"/>
            <a:ext cx="3080427" cy="1755867"/>
          </a:xfrm>
          <a:prstGeom prst="rect">
            <a:avLst/>
          </a:prstGeom>
          <a:ln>
            <a:solidFill>
              <a:schemeClr val="tx1"/>
            </a:solidFill>
          </a:ln>
        </p:spPr>
      </p:pic>
      <p:sp>
        <p:nvSpPr>
          <p:cNvPr id="6" name="TextBox 5"/>
          <p:cNvSpPr txBox="1"/>
          <p:nvPr/>
        </p:nvSpPr>
        <p:spPr>
          <a:xfrm>
            <a:off x="6756717" y="5376578"/>
            <a:ext cx="3300904" cy="369332"/>
          </a:xfrm>
          <a:prstGeom prst="rect">
            <a:avLst/>
          </a:prstGeom>
          <a:noFill/>
        </p:spPr>
        <p:txBody>
          <a:bodyPr wrap="none" rtlCol="0">
            <a:spAutoFit/>
          </a:bodyPr>
          <a:lstStyle/>
          <a:p>
            <a:r>
              <a:rPr lang="en-US" dirty="0"/>
              <a:t>Ontology model based on BFO</a:t>
            </a:r>
          </a:p>
        </p:txBody>
      </p:sp>
      <p:pic>
        <p:nvPicPr>
          <p:cNvPr id="7" name="图片 16">
            <a:extLst>
              <a:ext uri="{FF2B5EF4-FFF2-40B4-BE49-F238E27FC236}">
                <a16:creationId xmlns:a16="http://schemas.microsoft.com/office/drawing/2014/main" id="{585DD2E8-F849-467B-AFA3-B67ADCADA924}"/>
              </a:ext>
            </a:extLst>
          </p:cNvPr>
          <p:cNvPicPr>
            <a:picLocks noChangeAspect="1"/>
          </p:cNvPicPr>
          <p:nvPr/>
        </p:nvPicPr>
        <p:blipFill>
          <a:blip r:embed="rId3"/>
          <a:stretch>
            <a:fillRect/>
          </a:stretch>
        </p:blipFill>
        <p:spPr>
          <a:xfrm>
            <a:off x="3527558" y="2922020"/>
            <a:ext cx="1781786" cy="2102571"/>
          </a:xfrm>
          <a:prstGeom prst="rect">
            <a:avLst/>
          </a:prstGeom>
        </p:spPr>
      </p:pic>
      <p:pic>
        <p:nvPicPr>
          <p:cNvPr id="8" name="Picture 11">
            <a:extLst>
              <a:ext uri="{FF2B5EF4-FFF2-40B4-BE49-F238E27FC236}">
                <a16:creationId xmlns:a16="http://schemas.microsoft.com/office/drawing/2014/main" id="{848C1FC2-2AA7-4F93-B462-00E4C2AF613E}"/>
              </a:ext>
            </a:extLst>
          </p:cNvPr>
          <p:cNvPicPr>
            <a:picLocks noChangeAspect="1"/>
          </p:cNvPicPr>
          <p:nvPr/>
        </p:nvPicPr>
        <p:blipFill>
          <a:blip r:embed="rId4" cstate="hqprint"/>
          <a:srcRect r="7625" b="21959"/>
          <a:stretch>
            <a:fillRect/>
          </a:stretch>
        </p:blipFill>
        <p:spPr>
          <a:xfrm>
            <a:off x="3304676" y="5274269"/>
            <a:ext cx="2648054" cy="1316450"/>
          </a:xfrm>
          <a:prstGeom prst="rect">
            <a:avLst/>
          </a:prstGeom>
          <a:ln>
            <a:solidFill>
              <a:srgbClr val="000000">
                <a:alpha val="0"/>
              </a:srgbClr>
            </a:solidFill>
          </a:ln>
          <a:effectLst>
            <a:outerShdw blurRad="63500" sx="103000" sy="103000" algn="ctr" rotWithShape="0">
              <a:prstClr val="black">
                <a:alpha val="40000"/>
              </a:prstClr>
            </a:outerShdw>
          </a:effectLst>
        </p:spPr>
      </p:pic>
      <p:pic>
        <p:nvPicPr>
          <p:cNvPr id="9" name="图片 2">
            <a:extLst>
              <a:ext uri="{FF2B5EF4-FFF2-40B4-BE49-F238E27FC236}">
                <a16:creationId xmlns:a16="http://schemas.microsoft.com/office/drawing/2014/main" id="{C1FC536F-A193-41FF-AF0A-7517EC9476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9167" y="627730"/>
            <a:ext cx="2734299" cy="1620480"/>
          </a:xfrm>
          <a:prstGeom prst="rect">
            <a:avLst/>
          </a:prstGeom>
        </p:spPr>
      </p:pic>
      <p:sp>
        <p:nvSpPr>
          <p:cNvPr id="10" name="TextBox 9"/>
          <p:cNvSpPr txBox="1"/>
          <p:nvPr/>
        </p:nvSpPr>
        <p:spPr>
          <a:xfrm>
            <a:off x="2930659" y="2424810"/>
            <a:ext cx="3533074" cy="523220"/>
          </a:xfrm>
          <a:prstGeom prst="rect">
            <a:avLst/>
          </a:prstGeom>
          <a:noFill/>
        </p:spPr>
        <p:txBody>
          <a:bodyPr wrap="square" rtlCol="0">
            <a:spAutoFit/>
          </a:bodyPr>
          <a:lstStyle/>
          <a:p>
            <a:r>
              <a:rPr lang="en-US" sz="1400" b="1" dirty="0"/>
              <a:t>GOPPRRE</a:t>
            </a:r>
            <a:r>
              <a:rPr lang="zh-CN" altLang="en-US" sz="1400" b="1" dirty="0"/>
              <a:t> </a:t>
            </a:r>
            <a:r>
              <a:rPr lang="en-US" altLang="zh-CN" sz="1400" b="1" dirty="0"/>
              <a:t>model for HUAWEI autonomous driving system development</a:t>
            </a:r>
            <a:endParaRPr lang="en-US" sz="1400" b="1" dirty="0"/>
          </a:p>
        </p:txBody>
      </p:sp>
      <p:sp>
        <p:nvSpPr>
          <p:cNvPr id="11" name="TextBox 10"/>
          <p:cNvSpPr txBox="1"/>
          <p:nvPr/>
        </p:nvSpPr>
        <p:spPr>
          <a:xfrm>
            <a:off x="3405786" y="4892241"/>
            <a:ext cx="2173993" cy="369332"/>
          </a:xfrm>
          <a:prstGeom prst="rect">
            <a:avLst/>
          </a:prstGeom>
          <a:noFill/>
        </p:spPr>
        <p:txBody>
          <a:bodyPr wrap="none" rtlCol="0">
            <a:spAutoFit/>
          </a:bodyPr>
          <a:lstStyle/>
          <a:p>
            <a:r>
              <a:rPr lang="en-US" b="1" dirty="0" err="1"/>
              <a:t>ReqIF</a:t>
            </a:r>
            <a:r>
              <a:rPr lang="en-US" b="1" dirty="0"/>
              <a:t> requirement</a:t>
            </a:r>
          </a:p>
        </p:txBody>
      </p:sp>
      <p:sp>
        <p:nvSpPr>
          <p:cNvPr id="12" name="TextBox 11"/>
          <p:cNvSpPr txBox="1"/>
          <p:nvPr/>
        </p:nvSpPr>
        <p:spPr>
          <a:xfrm>
            <a:off x="3198116" y="6538187"/>
            <a:ext cx="2876108" cy="369332"/>
          </a:xfrm>
          <a:prstGeom prst="rect">
            <a:avLst/>
          </a:prstGeom>
          <a:noFill/>
        </p:spPr>
        <p:txBody>
          <a:bodyPr wrap="none" rtlCol="0">
            <a:spAutoFit/>
          </a:bodyPr>
          <a:lstStyle/>
          <a:p>
            <a:r>
              <a:rPr lang="en-US" altLang="zh-CN" b="1" dirty="0"/>
              <a:t>Design structure matrix</a:t>
            </a:r>
            <a:endParaRPr lang="en-US" b="1" dirty="0"/>
          </a:p>
        </p:txBody>
      </p:sp>
      <p:sp>
        <p:nvSpPr>
          <p:cNvPr id="13" name="Right Arrow 12"/>
          <p:cNvSpPr/>
          <p:nvPr/>
        </p:nvSpPr>
        <p:spPr>
          <a:xfrm>
            <a:off x="5912142" y="4396769"/>
            <a:ext cx="567890" cy="357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795200" y="4106489"/>
            <a:ext cx="1107996" cy="369332"/>
          </a:xfrm>
          <a:prstGeom prst="rect">
            <a:avLst/>
          </a:prstGeom>
          <a:noFill/>
        </p:spPr>
        <p:txBody>
          <a:bodyPr wrap="none" rtlCol="0">
            <a:spAutoFit/>
          </a:bodyPr>
          <a:lstStyle/>
          <a:p>
            <a:r>
              <a:rPr lang="en-US" dirty="0"/>
              <a:t>Generate</a:t>
            </a:r>
          </a:p>
        </p:txBody>
      </p:sp>
      <p:pic>
        <p:nvPicPr>
          <p:cNvPr id="15" name="Picture 14"/>
          <p:cNvPicPr>
            <a:picLocks noChangeAspect="1"/>
          </p:cNvPicPr>
          <p:nvPr/>
        </p:nvPicPr>
        <p:blipFill>
          <a:blip r:embed="rId6"/>
          <a:stretch>
            <a:fillRect/>
          </a:stretch>
        </p:blipFill>
        <p:spPr>
          <a:xfrm>
            <a:off x="1041623" y="1594433"/>
            <a:ext cx="3355310" cy="657904"/>
          </a:xfrm>
          <a:prstGeom prst="rect">
            <a:avLst/>
          </a:prstGeom>
        </p:spPr>
      </p:pic>
      <p:pic>
        <p:nvPicPr>
          <p:cNvPr id="16" name="object 2">
            <a:extLst>
              <a:ext uri="{FF2B5EF4-FFF2-40B4-BE49-F238E27FC236}">
                <a16:creationId xmlns:a16="http://schemas.microsoft.com/office/drawing/2014/main" id="{BF76024B-1F47-4B34-BB28-87D427358A72}"/>
              </a:ext>
            </a:extLst>
          </p:cNvPr>
          <p:cNvPicPr/>
          <p:nvPr/>
        </p:nvPicPr>
        <p:blipFill>
          <a:blip r:embed="rId7" cstate="print"/>
          <a:stretch>
            <a:fillRect/>
          </a:stretch>
        </p:blipFill>
        <p:spPr>
          <a:xfrm>
            <a:off x="970170" y="676395"/>
            <a:ext cx="4311046" cy="761575"/>
          </a:xfrm>
          <a:prstGeom prst="rect">
            <a:avLst/>
          </a:prstGeom>
        </p:spPr>
      </p:pic>
      <p:pic>
        <p:nvPicPr>
          <p:cNvPr id="17" name="Picture 16"/>
          <p:cNvPicPr>
            <a:picLocks noChangeAspect="1"/>
          </p:cNvPicPr>
          <p:nvPr/>
        </p:nvPicPr>
        <p:blipFill>
          <a:blip r:embed="rId8"/>
          <a:stretch>
            <a:fillRect/>
          </a:stretch>
        </p:blipFill>
        <p:spPr>
          <a:xfrm>
            <a:off x="970170" y="2263406"/>
            <a:ext cx="1945406" cy="994030"/>
          </a:xfrm>
          <a:prstGeom prst="rect">
            <a:avLst/>
          </a:prstGeom>
        </p:spPr>
      </p:pic>
      <p:pic>
        <p:nvPicPr>
          <p:cNvPr id="18" name="Picture 17"/>
          <p:cNvPicPr>
            <a:picLocks noChangeAspect="1"/>
          </p:cNvPicPr>
          <p:nvPr/>
        </p:nvPicPr>
        <p:blipFill>
          <a:blip r:embed="rId9"/>
          <a:stretch>
            <a:fillRect/>
          </a:stretch>
        </p:blipFill>
        <p:spPr>
          <a:xfrm>
            <a:off x="8050906" y="627730"/>
            <a:ext cx="1412779" cy="1707666"/>
          </a:xfrm>
          <a:prstGeom prst="rect">
            <a:avLst/>
          </a:prstGeom>
        </p:spPr>
      </p:pic>
      <p:pic>
        <p:nvPicPr>
          <p:cNvPr id="19" name="Picture 18"/>
          <p:cNvPicPr>
            <a:picLocks noChangeAspect="1"/>
          </p:cNvPicPr>
          <p:nvPr/>
        </p:nvPicPr>
        <p:blipFill>
          <a:blip r:embed="rId10"/>
          <a:stretch>
            <a:fillRect/>
          </a:stretch>
        </p:blipFill>
        <p:spPr>
          <a:xfrm>
            <a:off x="8542229" y="2272387"/>
            <a:ext cx="3070056" cy="1239289"/>
          </a:xfrm>
          <a:prstGeom prst="rect">
            <a:avLst/>
          </a:prstGeom>
        </p:spPr>
      </p:pic>
      <p:cxnSp>
        <p:nvCxnSpPr>
          <p:cNvPr id="21" name="Straight Arrow Connector 20"/>
          <p:cNvCxnSpPr/>
          <p:nvPr/>
        </p:nvCxnSpPr>
        <p:spPr>
          <a:xfrm flipH="1">
            <a:off x="8542229" y="3257436"/>
            <a:ext cx="215066" cy="77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9631085" y="3461435"/>
            <a:ext cx="873760" cy="39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HUAWEI example for semantic MBSE</a:t>
            </a:r>
            <a:endParaRPr lang="en-US" sz="3200" dirty="0"/>
          </a:p>
        </p:txBody>
      </p:sp>
      <p:pic>
        <p:nvPicPr>
          <p:cNvPr id="25" name="Picture 24"/>
          <p:cNvPicPr>
            <a:picLocks noChangeAspect="1"/>
          </p:cNvPicPr>
          <p:nvPr/>
        </p:nvPicPr>
        <p:blipFill>
          <a:blip r:embed="rId11"/>
          <a:stretch>
            <a:fillRect/>
          </a:stretch>
        </p:blipFill>
        <p:spPr>
          <a:xfrm>
            <a:off x="10579481" y="4127349"/>
            <a:ext cx="1485180" cy="742590"/>
          </a:xfrm>
          <a:prstGeom prst="rect">
            <a:avLst/>
          </a:prstGeom>
        </p:spPr>
      </p:pic>
      <p:sp>
        <p:nvSpPr>
          <p:cNvPr id="26" name="TextBox 25"/>
          <p:cNvSpPr txBox="1"/>
          <p:nvPr/>
        </p:nvSpPr>
        <p:spPr>
          <a:xfrm>
            <a:off x="11382304" y="4904937"/>
            <a:ext cx="1010094" cy="369332"/>
          </a:xfrm>
          <a:prstGeom prst="rect">
            <a:avLst/>
          </a:prstGeom>
          <a:noFill/>
        </p:spPr>
        <p:txBody>
          <a:bodyPr wrap="square" rtlCol="0">
            <a:spAutoFit/>
          </a:bodyPr>
          <a:lstStyle/>
          <a:p>
            <a:r>
              <a:rPr lang="en-US" dirty="0"/>
              <a:t>AR</a:t>
            </a:r>
          </a:p>
        </p:txBody>
      </p:sp>
      <p:cxnSp>
        <p:nvCxnSpPr>
          <p:cNvPr id="28" name="Straight Arrow Connector 27"/>
          <p:cNvCxnSpPr>
            <a:stCxn id="5" idx="3"/>
          </p:cNvCxnSpPr>
          <p:nvPr/>
        </p:nvCxnSpPr>
        <p:spPr>
          <a:xfrm flipV="1">
            <a:off x="9806319" y="4498644"/>
            <a:ext cx="5761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3" idx="1"/>
          </p:cNvCxnSpPr>
          <p:nvPr/>
        </p:nvCxnSpPr>
        <p:spPr>
          <a:xfrm>
            <a:off x="5579779" y="2760421"/>
            <a:ext cx="332363" cy="1814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3" idx="1"/>
          </p:cNvCxnSpPr>
          <p:nvPr/>
        </p:nvCxnSpPr>
        <p:spPr>
          <a:xfrm flipV="1">
            <a:off x="5383357" y="4575417"/>
            <a:ext cx="528785" cy="46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3" idx="1"/>
          </p:cNvCxnSpPr>
          <p:nvPr/>
        </p:nvCxnSpPr>
        <p:spPr>
          <a:xfrm flipV="1">
            <a:off x="5504098" y="4575417"/>
            <a:ext cx="408044" cy="2015302"/>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631085" y="4816638"/>
            <a:ext cx="1800493" cy="646331"/>
          </a:xfrm>
          <a:prstGeom prst="rect">
            <a:avLst/>
          </a:prstGeom>
          <a:noFill/>
        </p:spPr>
        <p:txBody>
          <a:bodyPr wrap="none" rtlCol="0">
            <a:spAutoFit/>
          </a:bodyPr>
          <a:lstStyle/>
          <a:p>
            <a:r>
              <a:rPr lang="en-US" dirty="0">
                <a:solidFill>
                  <a:srgbClr val="FF0000"/>
                </a:solidFill>
              </a:rPr>
              <a:t>? NEW PROPOSAL</a:t>
            </a:r>
          </a:p>
          <a:p>
            <a:r>
              <a:rPr lang="en-US" dirty="0">
                <a:solidFill>
                  <a:srgbClr val="FF0000"/>
                </a:solidFill>
              </a:rPr>
              <a:t>FOR OTHER CASE</a:t>
            </a:r>
          </a:p>
        </p:txBody>
      </p:sp>
    </p:spTree>
    <p:extLst>
      <p:ext uri="{BB962C8B-B14F-4D97-AF65-F5344CB8AC3E}">
        <p14:creationId xmlns:p14="http://schemas.microsoft.com/office/powerpoint/2010/main" val="3468999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biweekly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34</a:t>
            </a:fld>
            <a:endParaRPr lang="fr-F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812" y="1095375"/>
            <a:ext cx="10715194" cy="5258667"/>
          </a:xfrm>
          <a:prstGeom prst="rect">
            <a:avLst/>
          </a:prstGeom>
        </p:spPr>
      </p:pic>
      <p:sp>
        <p:nvSpPr>
          <p:cNvPr id="5" name="Rectangle 4"/>
          <p:cNvSpPr/>
          <p:nvPr/>
        </p:nvSpPr>
        <p:spPr>
          <a:xfrm>
            <a:off x="8848725" y="3943350"/>
            <a:ext cx="2019300" cy="333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56648" y="909763"/>
            <a:ext cx="3561348" cy="1958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37424" y="6169376"/>
            <a:ext cx="6070893" cy="369332"/>
          </a:xfrm>
          <a:prstGeom prst="rect">
            <a:avLst/>
          </a:prstGeom>
          <a:noFill/>
        </p:spPr>
        <p:txBody>
          <a:bodyPr wrap="none" rtlCol="0">
            <a:spAutoFit/>
          </a:bodyPr>
          <a:lstStyle/>
          <a:p>
            <a:r>
              <a:rPr lang="en-US" dirty="0"/>
              <a:t>System function is viewpoint of system architecture</a:t>
            </a:r>
          </a:p>
        </p:txBody>
      </p:sp>
      <p:sp>
        <p:nvSpPr>
          <p:cNvPr id="8" name="TextBox 7"/>
          <p:cNvSpPr txBox="1"/>
          <p:nvPr/>
        </p:nvSpPr>
        <p:spPr>
          <a:xfrm>
            <a:off x="856648" y="540431"/>
            <a:ext cx="3300904" cy="369332"/>
          </a:xfrm>
          <a:prstGeom prst="rect">
            <a:avLst/>
          </a:prstGeom>
          <a:noFill/>
        </p:spPr>
        <p:txBody>
          <a:bodyPr wrap="none" rtlCol="0">
            <a:spAutoFit/>
          </a:bodyPr>
          <a:lstStyle/>
          <a:p>
            <a:r>
              <a:rPr lang="en-US" dirty="0"/>
              <a:t>First plan and then testing</a:t>
            </a:r>
          </a:p>
        </p:txBody>
      </p:sp>
      <p:sp>
        <p:nvSpPr>
          <p:cNvPr id="12" name="Freeform 11"/>
          <p:cNvSpPr/>
          <p:nvPr/>
        </p:nvSpPr>
        <p:spPr>
          <a:xfrm>
            <a:off x="4636979" y="3885929"/>
            <a:ext cx="1433909" cy="504787"/>
          </a:xfrm>
          <a:custGeom>
            <a:avLst/>
            <a:gdLst>
              <a:gd name="connsiteX0" fmla="*/ 121288 w 1433909"/>
              <a:gd name="connsiteY0" fmla="*/ 322004 h 504787"/>
              <a:gd name="connsiteX1" fmla="*/ 155154 w 1433909"/>
              <a:gd name="connsiteY1" fmla="*/ 389738 h 504787"/>
              <a:gd name="connsiteX2" fmla="*/ 189021 w 1433909"/>
              <a:gd name="connsiteY2" fmla="*/ 406671 h 504787"/>
              <a:gd name="connsiteX3" fmla="*/ 510754 w 1433909"/>
              <a:gd name="connsiteY3" fmla="*/ 389738 h 504787"/>
              <a:gd name="connsiteX4" fmla="*/ 595421 w 1433909"/>
              <a:gd name="connsiteY4" fmla="*/ 355871 h 504787"/>
              <a:gd name="connsiteX5" fmla="*/ 671621 w 1433909"/>
              <a:gd name="connsiteY5" fmla="*/ 338938 h 504787"/>
              <a:gd name="connsiteX6" fmla="*/ 722421 w 1433909"/>
              <a:gd name="connsiteY6" fmla="*/ 322004 h 504787"/>
              <a:gd name="connsiteX7" fmla="*/ 849421 w 1433909"/>
              <a:gd name="connsiteY7" fmla="*/ 313538 h 504787"/>
              <a:gd name="connsiteX8" fmla="*/ 883288 w 1433909"/>
              <a:gd name="connsiteY8" fmla="*/ 305071 h 504787"/>
              <a:gd name="connsiteX9" fmla="*/ 934088 w 1433909"/>
              <a:gd name="connsiteY9" fmla="*/ 279671 h 504787"/>
              <a:gd name="connsiteX10" fmla="*/ 1027221 w 1433909"/>
              <a:gd name="connsiteY10" fmla="*/ 262738 h 504787"/>
              <a:gd name="connsiteX11" fmla="*/ 1094954 w 1433909"/>
              <a:gd name="connsiteY11" fmla="*/ 237338 h 504787"/>
              <a:gd name="connsiteX12" fmla="*/ 1145754 w 1433909"/>
              <a:gd name="connsiteY12" fmla="*/ 220404 h 504787"/>
              <a:gd name="connsiteX13" fmla="*/ 1179621 w 1433909"/>
              <a:gd name="connsiteY13" fmla="*/ 203471 h 504787"/>
              <a:gd name="connsiteX14" fmla="*/ 1264288 w 1433909"/>
              <a:gd name="connsiteY14" fmla="*/ 169604 h 504787"/>
              <a:gd name="connsiteX15" fmla="*/ 1315088 w 1433909"/>
              <a:gd name="connsiteY15" fmla="*/ 152671 h 504787"/>
              <a:gd name="connsiteX16" fmla="*/ 1365888 w 1433909"/>
              <a:gd name="connsiteY16" fmla="*/ 118804 h 504787"/>
              <a:gd name="connsiteX17" fmla="*/ 1399754 w 1433909"/>
              <a:gd name="connsiteY17" fmla="*/ 101871 h 504787"/>
              <a:gd name="connsiteX18" fmla="*/ 1408221 w 1433909"/>
              <a:gd name="connsiteY18" fmla="*/ 76471 h 504787"/>
              <a:gd name="connsiteX19" fmla="*/ 1365888 w 1433909"/>
              <a:gd name="connsiteY19" fmla="*/ 51071 h 504787"/>
              <a:gd name="connsiteX20" fmla="*/ 1340488 w 1433909"/>
              <a:gd name="connsiteY20" fmla="*/ 42604 h 504787"/>
              <a:gd name="connsiteX21" fmla="*/ 1255821 w 1433909"/>
              <a:gd name="connsiteY21" fmla="*/ 68004 h 504787"/>
              <a:gd name="connsiteX22" fmla="*/ 1188088 w 1433909"/>
              <a:gd name="connsiteY22" fmla="*/ 118804 h 504787"/>
              <a:gd name="connsiteX23" fmla="*/ 1171154 w 1433909"/>
              <a:gd name="connsiteY23" fmla="*/ 220404 h 504787"/>
              <a:gd name="connsiteX24" fmla="*/ 1145754 w 1433909"/>
              <a:gd name="connsiteY24" fmla="*/ 254271 h 504787"/>
              <a:gd name="connsiteX25" fmla="*/ 756288 w 1433909"/>
              <a:gd name="connsiteY25" fmla="*/ 262738 h 504787"/>
              <a:gd name="connsiteX26" fmla="*/ 680088 w 1433909"/>
              <a:gd name="connsiteY26" fmla="*/ 279671 h 504787"/>
              <a:gd name="connsiteX27" fmla="*/ 578488 w 1433909"/>
              <a:gd name="connsiteY27" fmla="*/ 322004 h 504787"/>
              <a:gd name="connsiteX28" fmla="*/ 451488 w 1433909"/>
              <a:gd name="connsiteY28" fmla="*/ 347404 h 504787"/>
              <a:gd name="connsiteX29" fmla="*/ 383754 w 1433909"/>
              <a:gd name="connsiteY29" fmla="*/ 381271 h 504787"/>
              <a:gd name="connsiteX30" fmla="*/ 349888 w 1433909"/>
              <a:gd name="connsiteY30" fmla="*/ 398204 h 504787"/>
              <a:gd name="connsiteX31" fmla="*/ 307554 w 1433909"/>
              <a:gd name="connsiteY31" fmla="*/ 449004 h 504787"/>
              <a:gd name="connsiteX32" fmla="*/ 231354 w 1433909"/>
              <a:gd name="connsiteY32" fmla="*/ 499804 h 504787"/>
              <a:gd name="connsiteX33" fmla="*/ 265221 w 1433909"/>
              <a:gd name="connsiteY33" fmla="*/ 465938 h 504787"/>
              <a:gd name="connsiteX34" fmla="*/ 290621 w 1433909"/>
              <a:gd name="connsiteY34" fmla="*/ 432071 h 504787"/>
              <a:gd name="connsiteX35" fmla="*/ 349888 w 1433909"/>
              <a:gd name="connsiteY35" fmla="*/ 398204 h 504787"/>
              <a:gd name="connsiteX36" fmla="*/ 392221 w 1433909"/>
              <a:gd name="connsiteY36" fmla="*/ 364338 h 504787"/>
              <a:gd name="connsiteX37" fmla="*/ 434554 w 1433909"/>
              <a:gd name="connsiteY37" fmla="*/ 338938 h 504787"/>
              <a:gd name="connsiteX38" fmla="*/ 459954 w 1433909"/>
              <a:gd name="connsiteY38" fmla="*/ 305071 h 504787"/>
              <a:gd name="connsiteX39" fmla="*/ 476888 w 1433909"/>
              <a:gd name="connsiteY39" fmla="*/ 288138 h 504787"/>
              <a:gd name="connsiteX40" fmla="*/ 713954 w 1433909"/>
              <a:gd name="connsiteY40" fmla="*/ 254271 h 504787"/>
              <a:gd name="connsiteX41" fmla="*/ 781688 w 1433909"/>
              <a:gd name="connsiteY41" fmla="*/ 237338 h 504787"/>
              <a:gd name="connsiteX42" fmla="*/ 840954 w 1433909"/>
              <a:gd name="connsiteY42" fmla="*/ 220404 h 504787"/>
              <a:gd name="connsiteX43" fmla="*/ 917154 w 1433909"/>
              <a:gd name="connsiteY43" fmla="*/ 203471 h 504787"/>
              <a:gd name="connsiteX44" fmla="*/ 1010288 w 1433909"/>
              <a:gd name="connsiteY44" fmla="*/ 169604 h 504787"/>
              <a:gd name="connsiteX45" fmla="*/ 1044154 w 1433909"/>
              <a:gd name="connsiteY45" fmla="*/ 152671 h 504787"/>
              <a:gd name="connsiteX46" fmla="*/ 1111888 w 1433909"/>
              <a:gd name="connsiteY46" fmla="*/ 127271 h 504787"/>
              <a:gd name="connsiteX47" fmla="*/ 1120354 w 1433909"/>
              <a:gd name="connsiteY47" fmla="*/ 93404 h 504787"/>
              <a:gd name="connsiteX48" fmla="*/ 1221954 w 1433909"/>
              <a:gd name="connsiteY48" fmla="*/ 76471 h 504787"/>
              <a:gd name="connsiteX49" fmla="*/ 1247354 w 1433909"/>
              <a:gd name="connsiteY49" fmla="*/ 68004 h 504787"/>
              <a:gd name="connsiteX50" fmla="*/ 1196554 w 1433909"/>
              <a:gd name="connsiteY50" fmla="*/ 93404 h 504787"/>
              <a:gd name="connsiteX51" fmla="*/ 1162688 w 1433909"/>
              <a:gd name="connsiteY51" fmla="*/ 135738 h 504787"/>
              <a:gd name="connsiteX52" fmla="*/ 1086488 w 1433909"/>
              <a:gd name="connsiteY52" fmla="*/ 186538 h 504787"/>
              <a:gd name="connsiteX53" fmla="*/ 1018754 w 1433909"/>
              <a:gd name="connsiteY53" fmla="*/ 203471 h 504787"/>
              <a:gd name="connsiteX54" fmla="*/ 984888 w 1433909"/>
              <a:gd name="connsiteY54" fmla="*/ 228871 h 504787"/>
              <a:gd name="connsiteX55" fmla="*/ 790154 w 1433909"/>
              <a:gd name="connsiteY55" fmla="*/ 262738 h 504787"/>
              <a:gd name="connsiteX56" fmla="*/ 654688 w 1433909"/>
              <a:gd name="connsiteY56" fmla="*/ 338938 h 504787"/>
              <a:gd name="connsiteX57" fmla="*/ 612354 w 1433909"/>
              <a:gd name="connsiteY57" fmla="*/ 347404 h 504787"/>
              <a:gd name="connsiteX58" fmla="*/ 527688 w 1433909"/>
              <a:gd name="connsiteY58" fmla="*/ 372804 h 504787"/>
              <a:gd name="connsiteX59" fmla="*/ 485354 w 1433909"/>
              <a:gd name="connsiteY59" fmla="*/ 398204 h 504787"/>
              <a:gd name="connsiteX60" fmla="*/ 451488 w 1433909"/>
              <a:gd name="connsiteY60" fmla="*/ 406671 h 504787"/>
              <a:gd name="connsiteX61" fmla="*/ 409154 w 1433909"/>
              <a:gd name="connsiteY61" fmla="*/ 423604 h 504787"/>
              <a:gd name="connsiteX62" fmla="*/ 358354 w 1433909"/>
              <a:gd name="connsiteY62" fmla="*/ 432071 h 504787"/>
              <a:gd name="connsiteX63" fmla="*/ 87421 w 1433909"/>
              <a:gd name="connsiteY63" fmla="*/ 457471 h 504787"/>
              <a:gd name="connsiteX64" fmla="*/ 2754 w 1433909"/>
              <a:gd name="connsiteY64" fmla="*/ 491338 h 504787"/>
              <a:gd name="connsiteX65" fmla="*/ 36621 w 1433909"/>
              <a:gd name="connsiteY65" fmla="*/ 465938 h 504787"/>
              <a:gd name="connsiteX66" fmla="*/ 78954 w 1433909"/>
              <a:gd name="connsiteY66" fmla="*/ 449004 h 504787"/>
              <a:gd name="connsiteX67" fmla="*/ 189021 w 1433909"/>
              <a:gd name="connsiteY67" fmla="*/ 381271 h 504787"/>
              <a:gd name="connsiteX68" fmla="*/ 273688 w 1433909"/>
              <a:gd name="connsiteY68" fmla="*/ 296604 h 504787"/>
              <a:gd name="connsiteX69" fmla="*/ 316021 w 1433909"/>
              <a:gd name="connsiteY69" fmla="*/ 279671 h 504787"/>
              <a:gd name="connsiteX70" fmla="*/ 341421 w 1433909"/>
              <a:gd name="connsiteY70" fmla="*/ 262738 h 504787"/>
              <a:gd name="connsiteX71" fmla="*/ 451488 w 1433909"/>
              <a:gd name="connsiteY71" fmla="*/ 220404 h 504787"/>
              <a:gd name="connsiteX72" fmla="*/ 739354 w 1433909"/>
              <a:gd name="connsiteY72" fmla="*/ 211938 h 504787"/>
              <a:gd name="connsiteX73" fmla="*/ 840954 w 1433909"/>
              <a:gd name="connsiteY73" fmla="*/ 169604 h 504787"/>
              <a:gd name="connsiteX74" fmla="*/ 993354 w 1433909"/>
              <a:gd name="connsiteY74" fmla="*/ 135738 h 504787"/>
              <a:gd name="connsiteX75" fmla="*/ 1061088 w 1433909"/>
              <a:gd name="connsiteY75" fmla="*/ 118804 h 504787"/>
              <a:gd name="connsiteX76" fmla="*/ 1162688 w 1433909"/>
              <a:gd name="connsiteY76" fmla="*/ 84938 h 504787"/>
              <a:gd name="connsiteX77" fmla="*/ 1247354 w 1433909"/>
              <a:gd name="connsiteY77" fmla="*/ 68004 h 504787"/>
              <a:gd name="connsiteX78" fmla="*/ 1289688 w 1433909"/>
              <a:gd name="connsiteY78" fmla="*/ 51071 h 504787"/>
              <a:gd name="connsiteX79" fmla="*/ 1247354 w 1433909"/>
              <a:gd name="connsiteY79" fmla="*/ 59538 h 504787"/>
              <a:gd name="connsiteX80" fmla="*/ 1188088 w 1433909"/>
              <a:gd name="connsiteY80" fmla="*/ 93404 h 504787"/>
              <a:gd name="connsiteX81" fmla="*/ 1094954 w 1433909"/>
              <a:gd name="connsiteY81" fmla="*/ 152671 h 504787"/>
              <a:gd name="connsiteX82" fmla="*/ 1061088 w 1433909"/>
              <a:gd name="connsiteY82" fmla="*/ 161138 h 504787"/>
              <a:gd name="connsiteX83" fmla="*/ 1001821 w 1433909"/>
              <a:gd name="connsiteY83" fmla="*/ 203471 h 504787"/>
              <a:gd name="connsiteX84" fmla="*/ 925621 w 1433909"/>
              <a:gd name="connsiteY84" fmla="*/ 245804 h 504787"/>
              <a:gd name="connsiteX85" fmla="*/ 874821 w 1433909"/>
              <a:gd name="connsiteY85" fmla="*/ 279671 h 504787"/>
              <a:gd name="connsiteX86" fmla="*/ 832488 w 1433909"/>
              <a:gd name="connsiteY86" fmla="*/ 305071 h 504787"/>
              <a:gd name="connsiteX87" fmla="*/ 773221 w 1433909"/>
              <a:gd name="connsiteY87" fmla="*/ 313538 h 504787"/>
              <a:gd name="connsiteX88" fmla="*/ 739354 w 1433909"/>
              <a:gd name="connsiteY88" fmla="*/ 322004 h 504787"/>
              <a:gd name="connsiteX89" fmla="*/ 697021 w 1433909"/>
              <a:gd name="connsiteY89" fmla="*/ 355871 h 504787"/>
              <a:gd name="connsiteX90" fmla="*/ 544621 w 1433909"/>
              <a:gd name="connsiteY90" fmla="*/ 389738 h 504787"/>
              <a:gd name="connsiteX91" fmla="*/ 468421 w 1433909"/>
              <a:gd name="connsiteY91" fmla="*/ 415138 h 504787"/>
              <a:gd name="connsiteX92" fmla="*/ 400688 w 1433909"/>
              <a:gd name="connsiteY92" fmla="*/ 432071 h 504787"/>
              <a:gd name="connsiteX93" fmla="*/ 180554 w 1433909"/>
              <a:gd name="connsiteY93" fmla="*/ 423604 h 504787"/>
              <a:gd name="connsiteX94" fmla="*/ 248288 w 1433909"/>
              <a:gd name="connsiteY94" fmla="*/ 406671 h 504787"/>
              <a:gd name="connsiteX95" fmla="*/ 282154 w 1433909"/>
              <a:gd name="connsiteY95" fmla="*/ 381271 h 504787"/>
              <a:gd name="connsiteX96" fmla="*/ 349888 w 1433909"/>
              <a:gd name="connsiteY96" fmla="*/ 364338 h 504787"/>
              <a:gd name="connsiteX97" fmla="*/ 519221 w 1433909"/>
              <a:gd name="connsiteY97" fmla="*/ 322004 h 504787"/>
              <a:gd name="connsiteX98" fmla="*/ 663154 w 1433909"/>
              <a:gd name="connsiteY98" fmla="*/ 262738 h 504787"/>
              <a:gd name="connsiteX99" fmla="*/ 697021 w 1433909"/>
              <a:gd name="connsiteY99" fmla="*/ 237338 h 504787"/>
              <a:gd name="connsiteX100" fmla="*/ 756288 w 1433909"/>
              <a:gd name="connsiteY100" fmla="*/ 220404 h 504787"/>
              <a:gd name="connsiteX101" fmla="*/ 790154 w 1433909"/>
              <a:gd name="connsiteY101" fmla="*/ 203471 h 504787"/>
              <a:gd name="connsiteX102" fmla="*/ 849421 w 1433909"/>
              <a:gd name="connsiteY102" fmla="*/ 178071 h 504787"/>
              <a:gd name="connsiteX103" fmla="*/ 900221 w 1433909"/>
              <a:gd name="connsiteY103" fmla="*/ 135738 h 504787"/>
              <a:gd name="connsiteX104" fmla="*/ 951021 w 1433909"/>
              <a:gd name="connsiteY104" fmla="*/ 118804 h 504787"/>
              <a:gd name="connsiteX105" fmla="*/ 993354 w 1433909"/>
              <a:gd name="connsiteY105" fmla="*/ 93404 h 504787"/>
              <a:gd name="connsiteX106" fmla="*/ 1061088 w 1433909"/>
              <a:gd name="connsiteY106" fmla="*/ 59538 h 504787"/>
              <a:gd name="connsiteX107" fmla="*/ 1171154 w 1433909"/>
              <a:gd name="connsiteY107" fmla="*/ 34138 h 504787"/>
              <a:gd name="connsiteX108" fmla="*/ 1247354 w 1433909"/>
              <a:gd name="connsiteY108" fmla="*/ 17204 h 504787"/>
              <a:gd name="connsiteX109" fmla="*/ 1306621 w 1433909"/>
              <a:gd name="connsiteY109" fmla="*/ 271 h 5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433909" h="504787">
                <a:moveTo>
                  <a:pt x="121288" y="322004"/>
                </a:moveTo>
                <a:cubicBezTo>
                  <a:pt x="132577" y="344582"/>
                  <a:pt x="139385" y="370027"/>
                  <a:pt x="155154" y="389738"/>
                </a:cubicBezTo>
                <a:cubicBezTo>
                  <a:pt x="163038" y="399594"/>
                  <a:pt x="176400" y="406671"/>
                  <a:pt x="189021" y="406671"/>
                </a:cubicBezTo>
                <a:cubicBezTo>
                  <a:pt x="296414" y="406671"/>
                  <a:pt x="403510" y="395382"/>
                  <a:pt x="510754" y="389738"/>
                </a:cubicBezTo>
                <a:cubicBezTo>
                  <a:pt x="543646" y="356846"/>
                  <a:pt x="521395" y="373289"/>
                  <a:pt x="595421" y="355871"/>
                </a:cubicBezTo>
                <a:cubicBezTo>
                  <a:pt x="620749" y="349912"/>
                  <a:pt x="646480" y="345642"/>
                  <a:pt x="671621" y="338938"/>
                </a:cubicBezTo>
                <a:cubicBezTo>
                  <a:pt x="688868" y="334339"/>
                  <a:pt x="704751" y="324528"/>
                  <a:pt x="722421" y="322004"/>
                </a:cubicBezTo>
                <a:cubicBezTo>
                  <a:pt x="764422" y="316004"/>
                  <a:pt x="807088" y="316360"/>
                  <a:pt x="849421" y="313538"/>
                </a:cubicBezTo>
                <a:cubicBezTo>
                  <a:pt x="860710" y="310716"/>
                  <a:pt x="872484" y="309393"/>
                  <a:pt x="883288" y="305071"/>
                </a:cubicBezTo>
                <a:cubicBezTo>
                  <a:pt x="900866" y="298040"/>
                  <a:pt x="915925" y="285013"/>
                  <a:pt x="934088" y="279671"/>
                </a:cubicBezTo>
                <a:cubicBezTo>
                  <a:pt x="964359" y="270768"/>
                  <a:pt x="996177" y="268382"/>
                  <a:pt x="1027221" y="262738"/>
                </a:cubicBezTo>
                <a:lnTo>
                  <a:pt x="1094954" y="237338"/>
                </a:lnTo>
                <a:cubicBezTo>
                  <a:pt x="1111763" y="231335"/>
                  <a:pt x="1129181" y="227033"/>
                  <a:pt x="1145754" y="220404"/>
                </a:cubicBezTo>
                <a:cubicBezTo>
                  <a:pt x="1157473" y="215717"/>
                  <a:pt x="1168020" y="208443"/>
                  <a:pt x="1179621" y="203471"/>
                </a:cubicBezTo>
                <a:cubicBezTo>
                  <a:pt x="1207560" y="191497"/>
                  <a:pt x="1235451" y="179216"/>
                  <a:pt x="1264288" y="169604"/>
                </a:cubicBezTo>
                <a:cubicBezTo>
                  <a:pt x="1281221" y="163960"/>
                  <a:pt x="1298515" y="159300"/>
                  <a:pt x="1315088" y="152671"/>
                </a:cubicBezTo>
                <a:cubicBezTo>
                  <a:pt x="1391818" y="121979"/>
                  <a:pt x="1317434" y="151107"/>
                  <a:pt x="1365888" y="118804"/>
                </a:cubicBezTo>
                <a:cubicBezTo>
                  <a:pt x="1376389" y="111803"/>
                  <a:pt x="1388465" y="107515"/>
                  <a:pt x="1399754" y="101871"/>
                </a:cubicBezTo>
                <a:cubicBezTo>
                  <a:pt x="1402576" y="93404"/>
                  <a:pt x="1404230" y="84453"/>
                  <a:pt x="1408221" y="76471"/>
                </a:cubicBezTo>
                <a:cubicBezTo>
                  <a:pt x="1438476" y="15962"/>
                  <a:pt x="1459653" y="27630"/>
                  <a:pt x="1365888" y="51071"/>
                </a:cubicBezTo>
                <a:cubicBezTo>
                  <a:pt x="1357421" y="48249"/>
                  <a:pt x="1349413" y="42604"/>
                  <a:pt x="1340488" y="42604"/>
                </a:cubicBezTo>
                <a:cubicBezTo>
                  <a:pt x="1311871" y="42604"/>
                  <a:pt x="1281291" y="57816"/>
                  <a:pt x="1255821" y="68004"/>
                </a:cubicBezTo>
                <a:cubicBezTo>
                  <a:pt x="1213030" y="110795"/>
                  <a:pt x="1236234" y="94731"/>
                  <a:pt x="1188088" y="118804"/>
                </a:cubicBezTo>
                <a:cubicBezTo>
                  <a:pt x="1182443" y="152671"/>
                  <a:pt x="1181395" y="187633"/>
                  <a:pt x="1171154" y="220404"/>
                </a:cubicBezTo>
                <a:cubicBezTo>
                  <a:pt x="1166945" y="233873"/>
                  <a:pt x="1159792" y="252838"/>
                  <a:pt x="1145754" y="254271"/>
                </a:cubicBezTo>
                <a:cubicBezTo>
                  <a:pt x="1016572" y="267453"/>
                  <a:pt x="886110" y="259916"/>
                  <a:pt x="756288" y="262738"/>
                </a:cubicBezTo>
                <a:cubicBezTo>
                  <a:pt x="719589" y="268854"/>
                  <a:pt x="709867" y="267760"/>
                  <a:pt x="680088" y="279671"/>
                </a:cubicBezTo>
                <a:cubicBezTo>
                  <a:pt x="646023" y="293297"/>
                  <a:pt x="614081" y="313105"/>
                  <a:pt x="578488" y="322004"/>
                </a:cubicBezTo>
                <a:cubicBezTo>
                  <a:pt x="491394" y="343778"/>
                  <a:pt x="533793" y="335647"/>
                  <a:pt x="451488" y="347404"/>
                </a:cubicBezTo>
                <a:lnTo>
                  <a:pt x="383754" y="381271"/>
                </a:lnTo>
                <a:lnTo>
                  <a:pt x="349888" y="398204"/>
                </a:lnTo>
                <a:cubicBezTo>
                  <a:pt x="341102" y="409918"/>
                  <a:pt x="322359" y="438237"/>
                  <a:pt x="307554" y="449004"/>
                </a:cubicBezTo>
                <a:cubicBezTo>
                  <a:pt x="282866" y="466959"/>
                  <a:pt x="209767" y="521389"/>
                  <a:pt x="231354" y="499804"/>
                </a:cubicBezTo>
                <a:lnTo>
                  <a:pt x="265221" y="465938"/>
                </a:lnTo>
                <a:cubicBezTo>
                  <a:pt x="273688" y="454649"/>
                  <a:pt x="279602" y="440886"/>
                  <a:pt x="290621" y="432071"/>
                </a:cubicBezTo>
                <a:cubicBezTo>
                  <a:pt x="308389" y="417857"/>
                  <a:pt x="330956" y="410825"/>
                  <a:pt x="349888" y="398204"/>
                </a:cubicBezTo>
                <a:cubicBezTo>
                  <a:pt x="364924" y="388180"/>
                  <a:pt x="377417" y="374701"/>
                  <a:pt x="392221" y="364338"/>
                </a:cubicBezTo>
                <a:cubicBezTo>
                  <a:pt x="405702" y="354901"/>
                  <a:pt x="420443" y="347405"/>
                  <a:pt x="434554" y="338938"/>
                </a:cubicBezTo>
                <a:cubicBezTo>
                  <a:pt x="443021" y="327649"/>
                  <a:pt x="450920" y="315911"/>
                  <a:pt x="459954" y="305071"/>
                </a:cubicBezTo>
                <a:cubicBezTo>
                  <a:pt x="465064" y="298939"/>
                  <a:pt x="470655" y="293125"/>
                  <a:pt x="476888" y="288138"/>
                </a:cubicBezTo>
                <a:cubicBezTo>
                  <a:pt x="545574" y="233189"/>
                  <a:pt x="600698" y="263331"/>
                  <a:pt x="713954" y="254271"/>
                </a:cubicBezTo>
                <a:lnTo>
                  <a:pt x="781688" y="237338"/>
                </a:lnTo>
                <a:cubicBezTo>
                  <a:pt x="801540" y="232044"/>
                  <a:pt x="821022" y="225387"/>
                  <a:pt x="840954" y="220404"/>
                </a:cubicBezTo>
                <a:cubicBezTo>
                  <a:pt x="866197" y="214093"/>
                  <a:pt x="892013" y="210175"/>
                  <a:pt x="917154" y="203471"/>
                </a:cubicBezTo>
                <a:cubicBezTo>
                  <a:pt x="940625" y="197212"/>
                  <a:pt x="986929" y="179986"/>
                  <a:pt x="1010288" y="169604"/>
                </a:cubicBezTo>
                <a:cubicBezTo>
                  <a:pt x="1021821" y="164478"/>
                  <a:pt x="1032336" y="157103"/>
                  <a:pt x="1044154" y="152671"/>
                </a:cubicBezTo>
                <a:cubicBezTo>
                  <a:pt x="1136381" y="118086"/>
                  <a:pt x="1017594" y="174417"/>
                  <a:pt x="1111888" y="127271"/>
                </a:cubicBezTo>
                <a:cubicBezTo>
                  <a:pt x="1114710" y="115982"/>
                  <a:pt x="1109789" y="98280"/>
                  <a:pt x="1120354" y="93404"/>
                </a:cubicBezTo>
                <a:cubicBezTo>
                  <a:pt x="1151528" y="79016"/>
                  <a:pt x="1188287" y="83204"/>
                  <a:pt x="1221954" y="76471"/>
                </a:cubicBezTo>
                <a:cubicBezTo>
                  <a:pt x="1230705" y="74721"/>
                  <a:pt x="1254780" y="63054"/>
                  <a:pt x="1247354" y="68004"/>
                </a:cubicBezTo>
                <a:cubicBezTo>
                  <a:pt x="1231601" y="78505"/>
                  <a:pt x="1213487" y="84937"/>
                  <a:pt x="1196554" y="93404"/>
                </a:cubicBezTo>
                <a:cubicBezTo>
                  <a:pt x="1185265" y="107515"/>
                  <a:pt x="1175466" y="122960"/>
                  <a:pt x="1162688" y="135738"/>
                </a:cubicBezTo>
                <a:cubicBezTo>
                  <a:pt x="1144068" y="154358"/>
                  <a:pt x="1113071" y="177677"/>
                  <a:pt x="1086488" y="186538"/>
                </a:cubicBezTo>
                <a:cubicBezTo>
                  <a:pt x="1064409" y="193898"/>
                  <a:pt x="1041332" y="197827"/>
                  <a:pt x="1018754" y="203471"/>
                </a:cubicBezTo>
                <a:cubicBezTo>
                  <a:pt x="1007465" y="211938"/>
                  <a:pt x="998058" y="223805"/>
                  <a:pt x="984888" y="228871"/>
                </a:cubicBezTo>
                <a:cubicBezTo>
                  <a:pt x="947086" y="243410"/>
                  <a:pt x="815781" y="259077"/>
                  <a:pt x="790154" y="262738"/>
                </a:cubicBezTo>
                <a:cubicBezTo>
                  <a:pt x="599764" y="334135"/>
                  <a:pt x="854342" y="231433"/>
                  <a:pt x="654688" y="338938"/>
                </a:cubicBezTo>
                <a:cubicBezTo>
                  <a:pt x="642017" y="345761"/>
                  <a:pt x="626402" y="344282"/>
                  <a:pt x="612354" y="347404"/>
                </a:cubicBezTo>
                <a:cubicBezTo>
                  <a:pt x="588329" y="352743"/>
                  <a:pt x="547869" y="363631"/>
                  <a:pt x="527688" y="372804"/>
                </a:cubicBezTo>
                <a:cubicBezTo>
                  <a:pt x="512707" y="379614"/>
                  <a:pt x="500392" y="391520"/>
                  <a:pt x="485354" y="398204"/>
                </a:cubicBezTo>
                <a:cubicBezTo>
                  <a:pt x="474721" y="402930"/>
                  <a:pt x="462527" y="402991"/>
                  <a:pt x="451488" y="406671"/>
                </a:cubicBezTo>
                <a:cubicBezTo>
                  <a:pt x="437070" y="411477"/>
                  <a:pt x="423817" y="419605"/>
                  <a:pt x="409154" y="423604"/>
                </a:cubicBezTo>
                <a:cubicBezTo>
                  <a:pt x="392592" y="428121"/>
                  <a:pt x="375427" y="430274"/>
                  <a:pt x="358354" y="432071"/>
                </a:cubicBezTo>
                <a:cubicBezTo>
                  <a:pt x="268145" y="441567"/>
                  <a:pt x="177732" y="449004"/>
                  <a:pt x="87421" y="457471"/>
                </a:cubicBezTo>
                <a:cubicBezTo>
                  <a:pt x="74580" y="463892"/>
                  <a:pt x="13215" y="496568"/>
                  <a:pt x="2754" y="491338"/>
                </a:cubicBezTo>
                <a:cubicBezTo>
                  <a:pt x="-9868" y="485028"/>
                  <a:pt x="24286" y="472791"/>
                  <a:pt x="36621" y="465938"/>
                </a:cubicBezTo>
                <a:cubicBezTo>
                  <a:pt x="49906" y="458557"/>
                  <a:pt x="64843" y="454649"/>
                  <a:pt x="78954" y="449004"/>
                </a:cubicBezTo>
                <a:cubicBezTo>
                  <a:pt x="227748" y="300213"/>
                  <a:pt x="-5431" y="521709"/>
                  <a:pt x="189021" y="381271"/>
                </a:cubicBezTo>
                <a:cubicBezTo>
                  <a:pt x="221377" y="357903"/>
                  <a:pt x="236630" y="311427"/>
                  <a:pt x="273688" y="296604"/>
                </a:cubicBezTo>
                <a:cubicBezTo>
                  <a:pt x="287799" y="290960"/>
                  <a:pt x="302427" y="286468"/>
                  <a:pt x="316021" y="279671"/>
                </a:cubicBezTo>
                <a:cubicBezTo>
                  <a:pt x="325122" y="275120"/>
                  <a:pt x="332099" y="266817"/>
                  <a:pt x="341421" y="262738"/>
                </a:cubicBezTo>
                <a:cubicBezTo>
                  <a:pt x="377434" y="246982"/>
                  <a:pt x="451488" y="220404"/>
                  <a:pt x="451488" y="220404"/>
                </a:cubicBezTo>
                <a:cubicBezTo>
                  <a:pt x="563736" y="239113"/>
                  <a:pt x="562219" y="242937"/>
                  <a:pt x="739354" y="211938"/>
                </a:cubicBezTo>
                <a:cubicBezTo>
                  <a:pt x="775494" y="205613"/>
                  <a:pt x="805812" y="180146"/>
                  <a:pt x="840954" y="169604"/>
                </a:cubicBezTo>
                <a:cubicBezTo>
                  <a:pt x="890798" y="154651"/>
                  <a:pt x="942869" y="148360"/>
                  <a:pt x="993354" y="135738"/>
                </a:cubicBezTo>
                <a:cubicBezTo>
                  <a:pt x="1015932" y="130093"/>
                  <a:pt x="1038844" y="125648"/>
                  <a:pt x="1061088" y="118804"/>
                </a:cubicBezTo>
                <a:cubicBezTo>
                  <a:pt x="1162738" y="87527"/>
                  <a:pt x="1034407" y="115122"/>
                  <a:pt x="1162688" y="84938"/>
                </a:cubicBezTo>
                <a:cubicBezTo>
                  <a:pt x="1190704" y="78346"/>
                  <a:pt x="1219545" y="75420"/>
                  <a:pt x="1247354" y="68004"/>
                </a:cubicBezTo>
                <a:cubicBezTo>
                  <a:pt x="1262039" y="64088"/>
                  <a:pt x="1289688" y="66269"/>
                  <a:pt x="1289688" y="51071"/>
                </a:cubicBezTo>
                <a:cubicBezTo>
                  <a:pt x="1289688" y="36680"/>
                  <a:pt x="1261465" y="56716"/>
                  <a:pt x="1247354" y="59538"/>
                </a:cubicBezTo>
                <a:cubicBezTo>
                  <a:pt x="1227599" y="70827"/>
                  <a:pt x="1207284" y="81188"/>
                  <a:pt x="1188088" y="93404"/>
                </a:cubicBezTo>
                <a:cubicBezTo>
                  <a:pt x="1131987" y="129105"/>
                  <a:pt x="1172974" y="117207"/>
                  <a:pt x="1094954" y="152671"/>
                </a:cubicBezTo>
                <a:cubicBezTo>
                  <a:pt x="1084361" y="157486"/>
                  <a:pt x="1072377" y="158316"/>
                  <a:pt x="1061088" y="161138"/>
                </a:cubicBezTo>
                <a:cubicBezTo>
                  <a:pt x="980615" y="241609"/>
                  <a:pt x="1064892" y="167430"/>
                  <a:pt x="1001821" y="203471"/>
                </a:cubicBezTo>
                <a:cubicBezTo>
                  <a:pt x="907857" y="257165"/>
                  <a:pt x="1032687" y="202978"/>
                  <a:pt x="925621" y="245804"/>
                </a:cubicBezTo>
                <a:cubicBezTo>
                  <a:pt x="896522" y="274905"/>
                  <a:pt x="920954" y="254042"/>
                  <a:pt x="874821" y="279671"/>
                </a:cubicBezTo>
                <a:cubicBezTo>
                  <a:pt x="860436" y="287663"/>
                  <a:pt x="848100" y="299867"/>
                  <a:pt x="832488" y="305071"/>
                </a:cubicBezTo>
                <a:cubicBezTo>
                  <a:pt x="813556" y="311382"/>
                  <a:pt x="792855" y="309968"/>
                  <a:pt x="773221" y="313538"/>
                </a:cubicBezTo>
                <a:cubicBezTo>
                  <a:pt x="761772" y="315620"/>
                  <a:pt x="750643" y="319182"/>
                  <a:pt x="739354" y="322004"/>
                </a:cubicBezTo>
                <a:cubicBezTo>
                  <a:pt x="725243" y="333293"/>
                  <a:pt x="713429" y="348298"/>
                  <a:pt x="697021" y="355871"/>
                </a:cubicBezTo>
                <a:cubicBezTo>
                  <a:pt x="675700" y="365712"/>
                  <a:pt x="560179" y="385644"/>
                  <a:pt x="544621" y="389738"/>
                </a:cubicBezTo>
                <a:cubicBezTo>
                  <a:pt x="518729" y="396552"/>
                  <a:pt x="494107" y="407583"/>
                  <a:pt x="468421" y="415138"/>
                </a:cubicBezTo>
                <a:cubicBezTo>
                  <a:pt x="446094" y="421705"/>
                  <a:pt x="400688" y="432071"/>
                  <a:pt x="400688" y="432071"/>
                </a:cubicBezTo>
                <a:cubicBezTo>
                  <a:pt x="327310" y="429249"/>
                  <a:pt x="252987" y="435676"/>
                  <a:pt x="180554" y="423604"/>
                </a:cubicBezTo>
                <a:cubicBezTo>
                  <a:pt x="157598" y="419778"/>
                  <a:pt x="226805" y="415622"/>
                  <a:pt x="248288" y="406671"/>
                </a:cubicBezTo>
                <a:cubicBezTo>
                  <a:pt x="261313" y="401244"/>
                  <a:pt x="269129" y="386698"/>
                  <a:pt x="282154" y="381271"/>
                </a:cubicBezTo>
                <a:cubicBezTo>
                  <a:pt x="303637" y="372320"/>
                  <a:pt x="327675" y="371280"/>
                  <a:pt x="349888" y="364338"/>
                </a:cubicBezTo>
                <a:cubicBezTo>
                  <a:pt x="492581" y="319747"/>
                  <a:pt x="332877" y="353063"/>
                  <a:pt x="519221" y="322004"/>
                </a:cubicBezTo>
                <a:cubicBezTo>
                  <a:pt x="759481" y="188528"/>
                  <a:pt x="452124" y="350666"/>
                  <a:pt x="663154" y="262738"/>
                </a:cubicBezTo>
                <a:cubicBezTo>
                  <a:pt x="676180" y="257311"/>
                  <a:pt x="684175" y="243177"/>
                  <a:pt x="697021" y="237338"/>
                </a:cubicBezTo>
                <a:cubicBezTo>
                  <a:pt x="715726" y="228836"/>
                  <a:pt x="736979" y="227426"/>
                  <a:pt x="756288" y="220404"/>
                </a:cubicBezTo>
                <a:cubicBezTo>
                  <a:pt x="768149" y="216091"/>
                  <a:pt x="778664" y="208694"/>
                  <a:pt x="790154" y="203471"/>
                </a:cubicBezTo>
                <a:cubicBezTo>
                  <a:pt x="809721" y="194577"/>
                  <a:pt x="831116" y="189336"/>
                  <a:pt x="849421" y="178071"/>
                </a:cubicBezTo>
                <a:cubicBezTo>
                  <a:pt x="868193" y="166519"/>
                  <a:pt x="881181" y="146844"/>
                  <a:pt x="900221" y="135738"/>
                </a:cubicBezTo>
                <a:cubicBezTo>
                  <a:pt x="915639" y="126744"/>
                  <a:pt x="934772" y="126190"/>
                  <a:pt x="951021" y="118804"/>
                </a:cubicBezTo>
                <a:cubicBezTo>
                  <a:pt x="966002" y="111994"/>
                  <a:pt x="978865" y="101206"/>
                  <a:pt x="993354" y="93404"/>
                </a:cubicBezTo>
                <a:cubicBezTo>
                  <a:pt x="1015580" y="81437"/>
                  <a:pt x="1038510" y="70827"/>
                  <a:pt x="1061088" y="59538"/>
                </a:cubicBezTo>
                <a:cubicBezTo>
                  <a:pt x="1100847" y="19777"/>
                  <a:pt x="1067008" y="46390"/>
                  <a:pt x="1171154" y="34138"/>
                </a:cubicBezTo>
                <a:cubicBezTo>
                  <a:pt x="1196802" y="31121"/>
                  <a:pt x="1223321" y="27504"/>
                  <a:pt x="1247354" y="17204"/>
                </a:cubicBezTo>
                <a:cubicBezTo>
                  <a:pt x="1295699" y="-3515"/>
                  <a:pt x="1263967" y="271"/>
                  <a:pt x="1306621" y="2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338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35</a:t>
            </a:fld>
            <a:endParaRPr lang="fr-FR"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 t="1295" r="-515"/>
          <a:stretch/>
        </p:blipFill>
        <p:spPr>
          <a:xfrm>
            <a:off x="814716" y="478420"/>
            <a:ext cx="10412083" cy="6367560"/>
          </a:xfrm>
          <a:prstGeom prst="rect">
            <a:avLst/>
          </a:prstGeom>
        </p:spPr>
      </p:pic>
    </p:spTree>
    <p:extLst>
      <p:ext uri="{BB962C8B-B14F-4D97-AF65-F5344CB8AC3E}">
        <p14:creationId xmlns:p14="http://schemas.microsoft.com/office/powerpoint/2010/main" val="2636223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36</a:t>
            </a:fld>
            <a:endParaRPr lang="fr-FR" dirty="0"/>
          </a:p>
        </p:txBody>
      </p:sp>
      <p:sp>
        <p:nvSpPr>
          <p:cNvPr id="5" name="Rectangle 4"/>
          <p:cNvSpPr/>
          <p:nvPr/>
        </p:nvSpPr>
        <p:spPr>
          <a:xfrm>
            <a:off x="982375" y="907343"/>
            <a:ext cx="10738453" cy="5078313"/>
          </a:xfrm>
          <a:prstGeom prst="rect">
            <a:avLst/>
          </a:prstGeom>
        </p:spPr>
        <p:txBody>
          <a:bodyPr wrap="square">
            <a:spAutoFit/>
          </a:bodyPr>
          <a:lstStyle/>
          <a:p>
            <a:pPr algn="just"/>
            <a:r>
              <a:rPr lang="en-US" b="1" dirty="0"/>
              <a:t>S</a:t>
            </a:r>
            <a:r>
              <a:rPr lang="en-US" dirty="0"/>
              <a:t>ystem: Collection of elements in interaction. Definition applies to natural, social or technical systems.</a:t>
            </a:r>
          </a:p>
          <a:p>
            <a:pPr algn="just"/>
            <a:endParaRPr lang="en-US" dirty="0"/>
          </a:p>
          <a:p>
            <a:pPr marL="285750" indent="-19050" algn="just">
              <a:buFont typeface="Arial" panose="020B0604020202020204" pitchFamily="34" charset="0"/>
              <a:buChar char="•"/>
            </a:pPr>
            <a:r>
              <a:rPr lang="en-US" dirty="0"/>
              <a:t>  Engineered system: System which is designed to provide certain capabilities.</a:t>
            </a:r>
          </a:p>
          <a:p>
            <a:pPr algn="just"/>
            <a:endParaRPr lang="en-US" dirty="0"/>
          </a:p>
          <a:p>
            <a:pPr marL="622300" algn="just">
              <a:buFont typeface="Courier New" panose="02070309020205020404" pitchFamily="49" charset="0"/>
              <a:buChar char="o"/>
            </a:pPr>
            <a:r>
              <a:rPr lang="en-US" dirty="0"/>
              <a:t> Input-process-output system : Engineered system whose function is to transform defined inputs into outputs</a:t>
            </a:r>
          </a:p>
          <a:p>
            <a:pPr marL="1631950" indent="-285750" algn="just">
              <a:buFont typeface="Wingdings" panose="05000000000000000000" pitchFamily="2" charset="2"/>
              <a:buChar char="§"/>
            </a:pPr>
            <a:r>
              <a:rPr lang="en-US" dirty="0"/>
              <a:t>Production system: input-process-output system of which the defined output is a manufactured product. </a:t>
            </a:r>
          </a:p>
          <a:p>
            <a:pPr marL="1631950" indent="-285750" algn="just">
              <a:buFont typeface="Wingdings" panose="05000000000000000000" pitchFamily="2" charset="2"/>
              <a:buChar char="§"/>
            </a:pPr>
            <a:r>
              <a:rPr lang="en-US" dirty="0"/>
              <a:t>Manufacturing system: input-process-output system of which the defined output is a manufactured artifact. </a:t>
            </a:r>
          </a:p>
          <a:p>
            <a:pPr algn="just"/>
            <a:r>
              <a:rPr lang="en-US" altLang="zh-CN" b="1" dirty="0"/>
              <a:t>  </a:t>
            </a:r>
          </a:p>
          <a:p>
            <a:pPr marL="285750" indent="-19050" algn="just">
              <a:buFont typeface="Arial" panose="020B0604020202020204" pitchFamily="34" charset="0"/>
              <a:buChar char="•"/>
            </a:pPr>
            <a:r>
              <a:rPr lang="en-US" altLang="zh-CN" dirty="0"/>
              <a:t>  Social system: System whose elements are organisms. </a:t>
            </a:r>
          </a:p>
          <a:p>
            <a:pPr marL="285750" indent="-19050" algn="just">
              <a:buFont typeface="Arial" panose="020B0604020202020204" pitchFamily="34" charset="0"/>
              <a:buChar char="•"/>
            </a:pPr>
            <a:endParaRPr lang="en-US" altLang="zh-CN" dirty="0"/>
          </a:p>
          <a:p>
            <a:pPr marL="285750" indent="-19050" algn="just">
              <a:buFont typeface="Arial" panose="020B0604020202020204" pitchFamily="34" charset="0"/>
              <a:buChar char="•"/>
            </a:pPr>
            <a:r>
              <a:rPr lang="en-US" altLang="zh-CN" dirty="0"/>
              <a:t>  Sociotechnical system: System whose elements include human-beings.</a:t>
            </a:r>
          </a:p>
          <a:p>
            <a:pPr algn="just"/>
            <a:endParaRPr lang="en-US" altLang="zh-CN" dirty="0"/>
          </a:p>
          <a:p>
            <a:pPr marL="622300" algn="just">
              <a:buFont typeface="Courier New" panose="02070309020205020404" pitchFamily="49" charset="0"/>
              <a:buChar char="o"/>
            </a:pPr>
            <a:r>
              <a:rPr lang="en-US" altLang="zh-CN" dirty="0"/>
              <a:t> Human-machine system: Sociotechnical system whose elements include human-beings and machines.</a:t>
            </a:r>
            <a:endParaRPr lang="en-US" dirty="0"/>
          </a:p>
        </p:txBody>
      </p:sp>
      <p:sp>
        <p:nvSpPr>
          <p:cNvPr id="6" name="Rectangle 5"/>
          <p:cNvSpPr/>
          <p:nvPr/>
        </p:nvSpPr>
        <p:spPr>
          <a:xfrm>
            <a:off x="1048458" y="155017"/>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a:t>
            </a:r>
            <a:endParaRPr lang="en-US" b="1" dirty="0">
              <a:solidFill>
                <a:schemeClr val="tx1"/>
              </a:solidFill>
            </a:endParaRPr>
          </a:p>
        </p:txBody>
      </p:sp>
    </p:spTree>
    <p:extLst>
      <p:ext uri="{BB962C8B-B14F-4D97-AF65-F5344CB8AC3E}">
        <p14:creationId xmlns:p14="http://schemas.microsoft.com/office/powerpoint/2010/main" val="2705169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37</a:t>
            </a:fld>
            <a:endParaRPr lang="fr-FR" dirty="0"/>
          </a:p>
        </p:txBody>
      </p:sp>
      <p:sp>
        <p:nvSpPr>
          <p:cNvPr id="5" name="Rectangle 4"/>
          <p:cNvSpPr/>
          <p:nvPr/>
        </p:nvSpPr>
        <p:spPr>
          <a:xfrm>
            <a:off x="1466468" y="2175818"/>
            <a:ext cx="9781880" cy="1477328"/>
          </a:xfrm>
          <a:prstGeom prst="rect">
            <a:avLst/>
          </a:prstGeom>
        </p:spPr>
        <p:txBody>
          <a:bodyPr wrap="square">
            <a:spAutoFit/>
          </a:bodyPr>
          <a:lstStyle/>
          <a:p>
            <a:r>
              <a:rPr lang="en-US" altLang="zh-CN" b="1" dirty="0"/>
              <a:t>S</a:t>
            </a:r>
            <a:r>
              <a:rPr lang="en-US" altLang="zh-CN" dirty="0"/>
              <a:t>ystem function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 </a:t>
            </a:r>
            <a:r>
              <a:rPr lang="zh-CN" altLang="en-US" dirty="0"/>
              <a:t>（</a:t>
            </a:r>
            <a:r>
              <a:rPr lang="en-US" dirty="0"/>
              <a:t>BFO and </a:t>
            </a:r>
            <a:r>
              <a:rPr lang="en-US" dirty="0" err="1"/>
              <a:t>IoF</a:t>
            </a:r>
            <a:r>
              <a:rPr lang="zh-CN" altLang="en-US" dirty="0"/>
              <a:t>）</a:t>
            </a:r>
            <a:endParaRPr lang="en-US" altLang="zh-CN" dirty="0"/>
          </a:p>
        </p:txBody>
      </p:sp>
      <p:sp>
        <p:nvSpPr>
          <p:cNvPr id="6" name="Rectangle 5"/>
          <p:cNvSpPr/>
          <p:nvPr/>
        </p:nvSpPr>
        <p:spPr>
          <a:xfrm>
            <a:off x="1048458" y="155017"/>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Function</a:t>
            </a:r>
            <a:endParaRPr lang="en-US" b="1" dirty="0">
              <a:solidFill>
                <a:schemeClr val="tx1"/>
              </a:solidFill>
            </a:endParaRPr>
          </a:p>
        </p:txBody>
      </p:sp>
    </p:spTree>
    <p:extLst>
      <p:ext uri="{BB962C8B-B14F-4D97-AF65-F5344CB8AC3E}">
        <p14:creationId xmlns:p14="http://schemas.microsoft.com/office/powerpoint/2010/main" val="3571096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38</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Environment</a:t>
            </a:r>
            <a:endParaRPr lang="en-US" b="1" dirty="0">
              <a:solidFill>
                <a:schemeClr val="tx1"/>
              </a:solidFill>
            </a:endParaRPr>
          </a:p>
        </p:txBody>
      </p:sp>
      <p:sp>
        <p:nvSpPr>
          <p:cNvPr id="5" name="Rectangle 4"/>
          <p:cNvSpPr/>
          <p:nvPr/>
        </p:nvSpPr>
        <p:spPr>
          <a:xfrm>
            <a:off x="861907" y="1647876"/>
            <a:ext cx="10646410" cy="1477328"/>
          </a:xfrm>
          <a:prstGeom prst="rect">
            <a:avLst/>
          </a:prstGeom>
        </p:spPr>
        <p:txBody>
          <a:bodyPr wrap="square">
            <a:spAutoFit/>
          </a:bodyPr>
          <a:lstStyle/>
          <a:p>
            <a:endParaRPr lang="en-US" dirty="0"/>
          </a:p>
          <a:p>
            <a:r>
              <a:rPr lang="en-US" dirty="0"/>
              <a:t>Collection of elements that are not in the system, and are interacting with the system. </a:t>
            </a:r>
          </a:p>
          <a:p>
            <a:endParaRPr lang="en-US" dirty="0"/>
          </a:p>
          <a:p>
            <a:r>
              <a:rPr lang="en-US" dirty="0"/>
              <a:t>(environment refers to a high level class with two subclasses: 1. spatial surroundings, 2. interaction surroundings)</a:t>
            </a:r>
          </a:p>
        </p:txBody>
      </p:sp>
    </p:spTree>
    <p:extLst>
      <p:ext uri="{BB962C8B-B14F-4D97-AF65-F5344CB8AC3E}">
        <p14:creationId xmlns:p14="http://schemas.microsoft.com/office/powerpoint/2010/main" val="397648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39</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Boundary</a:t>
            </a:r>
            <a:endParaRPr lang="en-US" dirty="0">
              <a:solidFill>
                <a:schemeClr val="tx1"/>
              </a:solidFill>
            </a:endParaRPr>
          </a:p>
        </p:txBody>
      </p:sp>
      <p:sp>
        <p:nvSpPr>
          <p:cNvPr id="5" name="Rectangle 4"/>
          <p:cNvSpPr/>
          <p:nvPr/>
        </p:nvSpPr>
        <p:spPr>
          <a:xfrm>
            <a:off x="1206500" y="1218856"/>
            <a:ext cx="10385859" cy="3693319"/>
          </a:xfrm>
          <a:prstGeom prst="rect">
            <a:avLst/>
          </a:prstGeom>
        </p:spPr>
        <p:txBody>
          <a:bodyPr wrap="square">
            <a:spAutoFit/>
          </a:bodyPr>
          <a:lstStyle/>
          <a:p>
            <a:r>
              <a:rPr lang="en-US" dirty="0"/>
              <a:t>System boundary is the collections of elements of the </a:t>
            </a:r>
            <a:r>
              <a:rPr lang="en-US" b="1" dirty="0"/>
              <a:t>system</a:t>
            </a:r>
            <a:r>
              <a:rPr lang="en-US" dirty="0"/>
              <a:t> which interact with entities which are not part of the </a:t>
            </a:r>
            <a:r>
              <a:rPr lang="en-US" b="1" dirty="0"/>
              <a:t>system</a:t>
            </a:r>
            <a:r>
              <a:rPr lang="en-US" dirty="0"/>
              <a:t>.</a:t>
            </a:r>
          </a:p>
          <a:p>
            <a:endParaRPr lang="en-US" dirty="0"/>
          </a:p>
          <a:p>
            <a:r>
              <a:rPr lang="en-US" dirty="0"/>
              <a:t>To define the system or system boundary, we require the selection of:</a:t>
            </a:r>
          </a:p>
          <a:p>
            <a:r>
              <a:rPr lang="en-US" dirty="0"/>
              <a:t> 1 specific collections of elements</a:t>
            </a:r>
          </a:p>
          <a:p>
            <a:r>
              <a:rPr lang="en-US" dirty="0"/>
              <a:t> 2 specific elements types</a:t>
            </a:r>
          </a:p>
          <a:p>
            <a:r>
              <a:rPr lang="en-US" dirty="0"/>
              <a:t> 3 specific interaction types between elements </a:t>
            </a:r>
          </a:p>
          <a:p>
            <a:r>
              <a:rPr lang="en-US" dirty="0"/>
              <a:t> 4 specific outcome types </a:t>
            </a:r>
          </a:p>
          <a:p>
            <a:r>
              <a:rPr lang="en-US" dirty="0"/>
              <a:t> 5 specific interaction types between elements and </a:t>
            </a:r>
          </a:p>
          <a:p>
            <a:r>
              <a:rPr lang="en-US" dirty="0"/>
              <a:t>environment</a:t>
            </a:r>
          </a:p>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5305" y="2581570"/>
            <a:ext cx="3880447" cy="1485246"/>
          </a:xfrm>
          <a:prstGeom prst="rect">
            <a:avLst/>
          </a:prstGeom>
        </p:spPr>
      </p:pic>
      <p:pic>
        <p:nvPicPr>
          <p:cNvPr id="12" name="Picture 11"/>
          <p:cNvPicPr>
            <a:picLocks noChangeAspect="1"/>
          </p:cNvPicPr>
          <p:nvPr/>
        </p:nvPicPr>
        <p:blipFill>
          <a:blip r:embed="rId5">
            <a:clrChange>
              <a:clrFrom>
                <a:srgbClr val="EEEEEE"/>
              </a:clrFrom>
              <a:clrTo>
                <a:srgbClr val="EEEEEE">
                  <a:alpha val="0"/>
                </a:srgbClr>
              </a:clrTo>
            </a:clrChange>
          </a:blip>
          <a:stretch>
            <a:fillRect/>
          </a:stretch>
        </p:blipFill>
        <p:spPr>
          <a:xfrm>
            <a:off x="10754599" y="3588276"/>
            <a:ext cx="509638" cy="346554"/>
          </a:xfrm>
          <a:prstGeom prst="rect">
            <a:avLst/>
          </a:prstGeom>
        </p:spPr>
      </p:pic>
      <p:sp>
        <p:nvSpPr>
          <p:cNvPr id="6" name="Oval 5"/>
          <p:cNvSpPr/>
          <p:nvPr/>
        </p:nvSpPr>
        <p:spPr>
          <a:xfrm>
            <a:off x="11093012" y="2711957"/>
            <a:ext cx="171225" cy="20266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406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a:t>
            </a:fld>
            <a:endParaRPr lang="fr-FR" dirty="0"/>
          </a:p>
        </p:txBody>
      </p:sp>
      <p:sp>
        <p:nvSpPr>
          <p:cNvPr id="6" name="Rectangle 5"/>
          <p:cNvSpPr/>
          <p:nvPr/>
        </p:nvSpPr>
        <p:spPr>
          <a:xfrm>
            <a:off x="1017320" y="968691"/>
            <a:ext cx="6096000" cy="3139321"/>
          </a:xfrm>
          <a:prstGeom prst="rect">
            <a:avLst/>
          </a:prstGeom>
        </p:spPr>
        <p:txBody>
          <a:bodyPr>
            <a:spAutoFit/>
          </a:bodyPr>
          <a:lstStyle/>
          <a:p>
            <a:r>
              <a:rPr lang="en-US" dirty="0"/>
              <a:t>A viewpoint is a specification of the conventions and rules for constructing and using a view for the purpose of addressing a set of stakeholder concerns (OMG 2010)</a:t>
            </a:r>
          </a:p>
          <a:p>
            <a:endParaRPr lang="en-US" dirty="0"/>
          </a:p>
          <a:p>
            <a:r>
              <a:rPr lang="en-US" dirty="0"/>
              <a:t>Source(s)</a:t>
            </a:r>
          </a:p>
          <a:p>
            <a:r>
              <a:rPr lang="en-US" dirty="0"/>
              <a:t>OMG. 2010. OMG Systems Modeling Language (OMG </a:t>
            </a:r>
            <a:r>
              <a:rPr lang="en-US" dirty="0" err="1"/>
              <a:t>SysML</a:t>
            </a:r>
            <a:r>
              <a:rPr lang="en-US" dirty="0"/>
              <a:t>™), Version 1.3. Needham, MA, USA: Object Management Group. Available at http://www.omg.org/technology/documents/domain_spec_catalog.htm#OMGSysML - derived from IEEE 1471.</a:t>
            </a:r>
          </a:p>
        </p:txBody>
      </p:sp>
      <p:sp>
        <p:nvSpPr>
          <p:cNvPr id="8" name="Rectangle 7"/>
          <p:cNvSpPr/>
          <p:nvPr/>
        </p:nvSpPr>
        <p:spPr>
          <a:xfrm>
            <a:off x="7275615" y="1107190"/>
            <a:ext cx="6096000" cy="2862322"/>
          </a:xfrm>
          <a:prstGeom prst="rect">
            <a:avLst/>
          </a:prstGeom>
        </p:spPr>
        <p:txBody>
          <a:bodyPr>
            <a:spAutoFit/>
          </a:bodyPr>
          <a:lstStyle/>
          <a:p>
            <a:r>
              <a:rPr lang="en-US" dirty="0"/>
              <a:t>A representation of a system from the perspective of a viewpoint. (OMG 2010)</a:t>
            </a:r>
          </a:p>
          <a:p>
            <a:endParaRPr lang="en-US" dirty="0"/>
          </a:p>
          <a:p>
            <a:r>
              <a:rPr lang="en-US" dirty="0"/>
              <a:t>Sources</a:t>
            </a:r>
          </a:p>
          <a:p>
            <a:r>
              <a:rPr lang="en-US" dirty="0"/>
              <a:t>OMG. 2010. OMG Systems Modeling Language (OMG </a:t>
            </a:r>
            <a:r>
              <a:rPr lang="en-US" dirty="0" err="1"/>
              <a:t>SysML</a:t>
            </a:r>
            <a:r>
              <a:rPr lang="en-US" dirty="0"/>
              <a:t>™), Version 1.3. Needham, MA, USA: Object Management Group. Accessed on 11 September 2012. Available at http://www.omg.org/technology/documents/domain_spec_catalog.htm#OMGSysML - derived from IEEE 1471.</a:t>
            </a:r>
          </a:p>
        </p:txBody>
      </p:sp>
      <p:sp>
        <p:nvSpPr>
          <p:cNvPr id="9" name="Rectangle 8"/>
          <p:cNvSpPr/>
          <p:nvPr/>
        </p:nvSpPr>
        <p:spPr>
          <a:xfrm>
            <a:off x="946069" y="4723668"/>
            <a:ext cx="6096000" cy="1200329"/>
          </a:xfrm>
          <a:prstGeom prst="rect">
            <a:avLst/>
          </a:prstGeom>
        </p:spPr>
        <p:txBody>
          <a:bodyPr>
            <a:spAutoFit/>
          </a:bodyPr>
          <a:lstStyle/>
          <a:p>
            <a:r>
              <a:rPr lang="en-US" dirty="0"/>
              <a:t>A defined function to be performed by a project team member, such as testing, </a:t>
            </a:r>
            <a:r>
              <a:rPr lang="en-US" dirty="0" err="1"/>
              <a:t>filing,inspecting</a:t>
            </a:r>
            <a:r>
              <a:rPr lang="en-US" dirty="0"/>
              <a:t>, coding. A Guide to the Project Management Body of Knowledge (PMBOK® Guide) — Fifth Edition.</a:t>
            </a:r>
          </a:p>
        </p:txBody>
      </p:sp>
      <p:sp>
        <p:nvSpPr>
          <p:cNvPr id="10" name="Rectangle 9"/>
          <p:cNvSpPr/>
          <p:nvPr/>
        </p:nvSpPr>
        <p:spPr>
          <a:xfrm>
            <a:off x="7643750" y="4318843"/>
            <a:ext cx="6096000" cy="5078313"/>
          </a:xfrm>
          <a:prstGeom prst="rect">
            <a:avLst/>
          </a:prstGeom>
        </p:spPr>
        <p:txBody>
          <a:bodyPr>
            <a:spAutoFit/>
          </a:bodyPr>
          <a:lstStyle/>
          <a:p>
            <a:r>
              <a:rPr lang="en-US" dirty="0"/>
              <a:t>concern</a:t>
            </a:r>
          </a:p>
          <a:p>
            <a:r>
              <a:rPr lang="en-US" dirty="0"/>
              <a:t>1. [system] interest in a system relevant to one or more of its stakeholders [ISO/IEC TS 24748-1:2016 Systems and</a:t>
            </a:r>
          </a:p>
          <a:p>
            <a:r>
              <a:rPr lang="en-US" dirty="0"/>
              <a:t>software engineering — Life cycle management — Part 1: Guide for life cycle management, 2.13; ISO/IEC/IEEE</a:t>
            </a:r>
          </a:p>
          <a:p>
            <a:r>
              <a:rPr lang="en-US" dirty="0"/>
              <a:t>15288:2015 Systems and software engineering — System life cycle processes, 4.1.12; ISO/IEC/IEEE 42010:2011</a:t>
            </a:r>
          </a:p>
          <a:p>
            <a:r>
              <a:rPr lang="en-US" dirty="0"/>
              <a:t>Systems and software engineering — Architecture description, 3.7] 2. interest in something relevant to one or more</a:t>
            </a:r>
          </a:p>
          <a:p>
            <a:r>
              <a:rPr lang="en-US" dirty="0"/>
              <a:t>of its stakeholders [ISO/IEC TR 12182:2015 Systems and software engineering — Framework for categorization of IT</a:t>
            </a:r>
          </a:p>
          <a:p>
            <a:r>
              <a:rPr lang="en-US" dirty="0"/>
              <a:t>systems and software, and guide for applying it, 3.2]</a:t>
            </a:r>
          </a:p>
        </p:txBody>
      </p:sp>
    </p:spTree>
    <p:extLst>
      <p:ext uri="{BB962C8B-B14F-4D97-AF65-F5344CB8AC3E}">
        <p14:creationId xmlns:p14="http://schemas.microsoft.com/office/powerpoint/2010/main" val="2798988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40</a:t>
            </a:fld>
            <a:endParaRPr lang="fr-FR" dirty="0"/>
          </a:p>
        </p:txBody>
      </p:sp>
      <p:sp>
        <p:nvSpPr>
          <p:cNvPr id="6" name="Rectangle 5"/>
          <p:cNvSpPr/>
          <p:nvPr/>
        </p:nvSpPr>
        <p:spPr>
          <a:xfrm>
            <a:off x="598817" y="1161362"/>
            <a:ext cx="11927159" cy="5909310"/>
          </a:xfrm>
          <a:prstGeom prst="rect">
            <a:avLst/>
          </a:prstGeom>
        </p:spPr>
        <p:txBody>
          <a:bodyPr wrap="square">
            <a:spAutoFit/>
          </a:bodyPr>
          <a:lstStyle/>
          <a:p>
            <a:r>
              <a:rPr lang="en-US" dirty="0"/>
              <a:t>1. A shared boundary between two functional units, defined by various characteristics pertaining to the functions, physical signal exchanges, and other characteristics. (ISO/IEC 1993)</a:t>
            </a:r>
          </a:p>
          <a:p>
            <a:r>
              <a:rPr lang="en-US" dirty="0"/>
              <a:t>2. A hardware or software component that connects two or more other components for the purpose of passing information from one to the other. (ISO/IEC 1993)</a:t>
            </a:r>
          </a:p>
          <a:p>
            <a:r>
              <a:rPr lang="en-US" dirty="0"/>
              <a:t>3</a:t>
            </a:r>
            <a:r>
              <a:rPr lang="en-US" dirty="0">
                <a:solidFill>
                  <a:srgbClr val="C00000"/>
                </a:solidFill>
              </a:rPr>
              <a:t>. To connect two or more components for the purpose of passing information from one to the other. </a:t>
            </a:r>
            <a:r>
              <a:rPr lang="en-US" dirty="0"/>
              <a:t>(ISO/IEC/IEEE 2009)</a:t>
            </a:r>
          </a:p>
          <a:p>
            <a:r>
              <a:rPr lang="en-US" dirty="0"/>
              <a:t>Sources</a:t>
            </a:r>
          </a:p>
          <a:p>
            <a:r>
              <a:rPr lang="en-US" dirty="0"/>
              <a:t>From SEVOCAB (www.computer.org/sevocab):</a:t>
            </a:r>
          </a:p>
          <a:p>
            <a:r>
              <a:rPr lang="en-US" dirty="0"/>
              <a:t>(1) and (2) ISO/IEC. 1993. Information technology--Vocabulary--Part 1: Fundamental terms. Geneva, Switzerland: International Organization for Standardization (ISO)/International </a:t>
            </a:r>
            <a:r>
              <a:rPr lang="en-US" dirty="0" err="1"/>
              <a:t>Electrotechnical</a:t>
            </a:r>
            <a:r>
              <a:rPr lang="en-US" dirty="0"/>
              <a:t> Commission (IEC), ISO/IEC 2382-1:1993.</a:t>
            </a:r>
          </a:p>
          <a:p>
            <a:r>
              <a:rPr lang="en-US" dirty="0"/>
              <a:t>(3) ISO/IEC/IEEE. 2009. Systems and Software Engineering - System and Software Engineering Vocabulary (</a:t>
            </a:r>
            <a:r>
              <a:rPr lang="en-US" dirty="0" err="1"/>
              <a:t>SEVocab</a:t>
            </a:r>
            <a:r>
              <a:rPr lang="en-US" dirty="0"/>
              <a:t>). Geneva, Switzerland: International Organization for Standardization (ISO)/International </a:t>
            </a:r>
            <a:r>
              <a:rPr lang="en-US" dirty="0" err="1"/>
              <a:t>Electrotechnical</a:t>
            </a:r>
            <a:r>
              <a:rPr lang="en-US" dirty="0"/>
              <a:t> Commission (IEC)/ Institute of Electrical and Electronics Engineers (IEEE). ISO/IEC/IEEE 24765:2009.</a:t>
            </a:r>
          </a:p>
          <a:p>
            <a:endParaRPr lang="en-US" dirty="0"/>
          </a:p>
          <a:p>
            <a:r>
              <a:rPr lang="en-US" altLang="zh-CN" dirty="0">
                <a:solidFill>
                  <a:srgbClr val="FF0000"/>
                </a:solidFill>
              </a:rPr>
              <a:t>Suggestion: Interactions which interact system boundary with the environment.</a:t>
            </a:r>
          </a:p>
          <a:p>
            <a:endParaRPr lang="en-US" altLang="zh-CN" dirty="0">
              <a:solidFill>
                <a:srgbClr val="FF0000"/>
              </a:solidFill>
            </a:endParaRPr>
          </a:p>
          <a:p>
            <a:r>
              <a:rPr lang="en-US" altLang="zh-CN" dirty="0">
                <a:solidFill>
                  <a:srgbClr val="FF0000"/>
                </a:solidFill>
              </a:rPr>
              <a:t>Interfaces: To exchange information, energy or material entities which </a:t>
            </a:r>
          </a:p>
          <a:p>
            <a:r>
              <a:rPr lang="en-US" altLang="zh-CN" dirty="0">
                <a:solidFill>
                  <a:srgbClr val="FF0000"/>
                </a:solidFill>
              </a:rPr>
              <a:t> </a:t>
            </a:r>
            <a:endParaRPr lang="en-US" dirty="0">
              <a:solidFill>
                <a:srgbClr val="FF0000"/>
              </a:solidFill>
            </a:endParaRPr>
          </a:p>
          <a:p>
            <a:endParaRPr lang="en-US"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a:t>
            </a:r>
            <a:r>
              <a:rPr lang="en-US" altLang="zh-CN" b="1" dirty="0">
                <a:solidFill>
                  <a:schemeClr val="tx1"/>
                </a:solidFill>
              </a:rPr>
              <a:t>nterface</a:t>
            </a:r>
            <a:endParaRPr lang="en-US" b="1" dirty="0">
              <a:solidFill>
                <a:schemeClr val="tx1"/>
              </a:solidFill>
            </a:endParaRPr>
          </a:p>
        </p:txBody>
      </p:sp>
      <p:sp>
        <p:nvSpPr>
          <p:cNvPr id="5" name="Oval 4"/>
          <p:cNvSpPr/>
          <p:nvPr/>
        </p:nvSpPr>
        <p:spPr>
          <a:xfrm>
            <a:off x="9939020" y="5345497"/>
            <a:ext cx="202131" cy="152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753600" y="5778500"/>
            <a:ext cx="1651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270935" y="5655310"/>
            <a:ext cx="202131" cy="152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5" idx="3"/>
            <a:endCxn id="7" idx="7"/>
          </p:cNvCxnSpPr>
          <p:nvPr/>
        </p:nvCxnSpPr>
        <p:spPr>
          <a:xfrm flipH="1">
            <a:off x="9894522" y="5475841"/>
            <a:ext cx="74099" cy="321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7"/>
            <a:endCxn id="9" idx="2"/>
          </p:cNvCxnSpPr>
          <p:nvPr/>
        </p:nvCxnSpPr>
        <p:spPr>
          <a:xfrm flipV="1">
            <a:off x="9894522" y="5731664"/>
            <a:ext cx="376413" cy="65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0"/>
            <a:endCxn id="5" idx="5"/>
          </p:cNvCxnSpPr>
          <p:nvPr/>
        </p:nvCxnSpPr>
        <p:spPr>
          <a:xfrm flipH="1" flipV="1">
            <a:off x="10111550" y="5475841"/>
            <a:ext cx="260451" cy="179469"/>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736889" y="5752792"/>
            <a:ext cx="202131" cy="1527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906000" y="6388100"/>
            <a:ext cx="165100" cy="127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423335" y="6264910"/>
            <a:ext cx="202131" cy="1527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9745729" y="5891422"/>
            <a:ext cx="280432" cy="52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7"/>
            <a:endCxn id="18" idx="2"/>
          </p:cNvCxnSpPr>
          <p:nvPr/>
        </p:nvCxnSpPr>
        <p:spPr>
          <a:xfrm flipV="1">
            <a:off x="10046922" y="6341264"/>
            <a:ext cx="376413" cy="65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0"/>
            <a:endCxn id="16" idx="5"/>
          </p:cNvCxnSpPr>
          <p:nvPr/>
        </p:nvCxnSpPr>
        <p:spPr>
          <a:xfrm flipH="1" flipV="1">
            <a:off x="9909419" y="5883136"/>
            <a:ext cx="614982" cy="381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11308539" y="5905500"/>
            <a:ext cx="152210" cy="66844"/>
          </a:xfrm>
          <a:prstGeom prst="line">
            <a:avLst/>
          </a:prstGeom>
          <a:ln w="571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73707" y="6756915"/>
            <a:ext cx="11918293" cy="3970318"/>
          </a:xfrm>
          <a:prstGeom prst="rect">
            <a:avLst/>
          </a:prstGeom>
        </p:spPr>
        <p:txBody>
          <a:bodyPr wrap="square">
            <a:spAutoFit/>
          </a:bodyPr>
          <a:lstStyle/>
          <a:p>
            <a:r>
              <a:rPr lang="en-US" dirty="0"/>
              <a:t>§ Interface is the site into which a connector is plugged / inserted</a:t>
            </a:r>
          </a:p>
          <a:p>
            <a:r>
              <a:rPr lang="en-US" dirty="0"/>
              <a:t>§ The connector is plugged into another interface in the other system</a:t>
            </a:r>
          </a:p>
          <a:p>
            <a:r>
              <a:rPr lang="en-US" dirty="0"/>
              <a:t>§ Retainer is a part of the system in a material sens</a:t>
            </a:r>
            <a:r>
              <a:rPr lang="en-US" dirty="0">
                <a:solidFill>
                  <a:srgbClr val="FF0000"/>
                </a:solidFill>
              </a:rPr>
              <a:t>e, material entity that as a site into which a connector can be inserter</a:t>
            </a:r>
          </a:p>
          <a:p>
            <a:r>
              <a:rPr lang="en-US" dirty="0"/>
              <a:t>§ The connector has the function of allowing energy to be transmitted from one to the other</a:t>
            </a:r>
          </a:p>
          <a:p>
            <a:r>
              <a:rPr lang="en-US" dirty="0"/>
              <a:t>§ Connector: a material entity that has two ends that can be inserted into interfaces</a:t>
            </a:r>
          </a:p>
          <a:p>
            <a:endParaRPr lang="en-US" dirty="0"/>
          </a:p>
          <a:p>
            <a:r>
              <a:rPr lang="en-US" dirty="0"/>
              <a:t>HDMI case, radio waves, water pipe </a:t>
            </a:r>
          </a:p>
          <a:p>
            <a:endParaRPr lang="en-US" dirty="0"/>
          </a:p>
          <a:p>
            <a:r>
              <a:rPr lang="en-US" dirty="0"/>
              <a:t>S</a:t>
            </a:r>
            <a:r>
              <a:rPr lang="en-US" altLang="zh-CN" dirty="0"/>
              <a:t>ystem that exists?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88656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an 25"/>
          <p:cNvSpPr/>
          <p:nvPr/>
        </p:nvSpPr>
        <p:spPr>
          <a:xfrm rot="16200000">
            <a:off x="7535945" y="1757678"/>
            <a:ext cx="247006" cy="1488930"/>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41</a:t>
            </a:fld>
            <a:endParaRPr lang="fr-FR" dirty="0"/>
          </a:p>
        </p:txBody>
      </p:sp>
      <p:sp>
        <p:nvSpPr>
          <p:cNvPr id="9" name="Rectangle 8"/>
          <p:cNvSpPr/>
          <p:nvPr/>
        </p:nvSpPr>
        <p:spPr>
          <a:xfrm>
            <a:off x="1328380" y="2346649"/>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21" name="Rectangle 20"/>
          <p:cNvSpPr/>
          <p:nvPr/>
        </p:nvSpPr>
        <p:spPr>
          <a:xfrm>
            <a:off x="226108" y="2221386"/>
            <a:ext cx="2204544" cy="4362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Interface</a:t>
            </a:r>
            <a:r>
              <a:rPr lang="en-US" dirty="0"/>
              <a:t> </a:t>
            </a:r>
            <a:endParaRPr lang="en-US" dirty="0">
              <a:solidFill>
                <a:schemeClr val="tx1"/>
              </a:solidFill>
            </a:endParaRPr>
          </a:p>
        </p:txBody>
      </p:sp>
      <p:sp>
        <p:nvSpPr>
          <p:cNvPr id="11" name="TextBox 10"/>
          <p:cNvSpPr txBox="1"/>
          <p:nvPr/>
        </p:nvSpPr>
        <p:spPr>
          <a:xfrm>
            <a:off x="1460481" y="3341453"/>
            <a:ext cx="10047836" cy="4801314"/>
          </a:xfrm>
          <a:prstGeom prst="rect">
            <a:avLst/>
          </a:prstGeom>
          <a:noFill/>
        </p:spPr>
        <p:txBody>
          <a:bodyPr wrap="square" rtlCol="0">
            <a:spAutoFit/>
          </a:bodyPr>
          <a:lstStyle/>
          <a:p>
            <a:pPr algn="just"/>
            <a:r>
              <a:rPr lang="en-US" b="1" dirty="0"/>
              <a:t>An element which is a part of the system boundary and has the </a:t>
            </a:r>
            <a:r>
              <a:rPr lang="en-US" b="1" dirty="0">
                <a:solidFill>
                  <a:srgbClr val="FF0000"/>
                </a:solidFill>
              </a:rPr>
              <a:t>function</a:t>
            </a:r>
            <a:r>
              <a:rPr lang="en-US" b="1" dirty="0"/>
              <a:t> of interacting with entities outside the system</a:t>
            </a:r>
            <a:r>
              <a:rPr lang="en-US" altLang="zh-CN" b="1" dirty="0"/>
              <a:t>. </a:t>
            </a:r>
          </a:p>
          <a:p>
            <a:pPr algn="just"/>
            <a:endParaRPr lang="en-US" altLang="zh-CN" b="1" dirty="0">
              <a:solidFill>
                <a:srgbClr val="FF0000"/>
              </a:solidFill>
            </a:endParaRPr>
          </a:p>
          <a:p>
            <a:pPr algn="just"/>
            <a:r>
              <a:rPr lang="en-US" altLang="zh-CN" b="1" dirty="0">
                <a:solidFill>
                  <a:srgbClr val="FF0000"/>
                </a:solidFill>
              </a:rPr>
              <a:t>Comment: The</a:t>
            </a:r>
            <a:r>
              <a:rPr lang="en-US" b="1" dirty="0">
                <a:solidFill>
                  <a:srgbClr val="FF0000"/>
                </a:solidFill>
              </a:rPr>
              <a:t> interaction occurs through the transfer of energy, matter, information and etc. Transfer means sending, receiving or both.</a:t>
            </a:r>
          </a:p>
          <a:p>
            <a:endParaRPr lang="en-US" b="1" dirty="0"/>
          </a:p>
          <a:p>
            <a:r>
              <a:rPr lang="en-US" b="1" dirty="0"/>
              <a:t>BFO ‘</a:t>
            </a:r>
            <a:r>
              <a:rPr lang="en-US" b="1" dirty="0">
                <a:solidFill>
                  <a:srgbClr val="FF0000"/>
                </a:solidFill>
              </a:rPr>
              <a:t>Function</a:t>
            </a:r>
            <a:r>
              <a:rPr lang="en-US" b="1" dirty="0"/>
              <a:t>’: Elucidation)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endParaRPr lang="en-US" b="1" dirty="0"/>
          </a:p>
          <a:p>
            <a:endParaRPr lang="en-US" dirty="0"/>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285750" indent="-285750">
              <a:buFont typeface="Arial" panose="020B0604020202020204" pitchFamily="34" charset="0"/>
              <a:buChar char="•"/>
            </a:pPr>
            <a:endParaRPr lang="en-US" dirty="0"/>
          </a:p>
        </p:txBody>
      </p:sp>
      <p:sp>
        <p:nvSpPr>
          <p:cNvPr id="2" name="Oval 1"/>
          <p:cNvSpPr/>
          <p:nvPr/>
        </p:nvSpPr>
        <p:spPr>
          <a:xfrm>
            <a:off x="3277049" y="396801"/>
            <a:ext cx="2307772" cy="696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78401" y="1093487"/>
            <a:ext cx="8494633" cy="646331"/>
          </a:xfrm>
          <a:prstGeom prst="rect">
            <a:avLst/>
          </a:prstGeom>
          <a:noFill/>
        </p:spPr>
        <p:txBody>
          <a:bodyPr wrap="none" rtlCol="0">
            <a:spAutoFit/>
          </a:bodyPr>
          <a:lstStyle/>
          <a:p>
            <a:r>
              <a:rPr lang="en-US" dirty="0"/>
              <a:t> A boundary where interactions may occur</a:t>
            </a:r>
            <a:r>
              <a:rPr lang="en-US" dirty="0">
                <a:solidFill>
                  <a:srgbClr val="FF0000"/>
                </a:solidFill>
              </a:rPr>
              <a:t>.: Discuss in CORE WORKING GROUP</a:t>
            </a:r>
          </a:p>
          <a:p>
            <a:endParaRPr lang="en-US" dirty="0">
              <a:solidFill>
                <a:srgbClr val="FF0000"/>
              </a:solidFill>
            </a:endParaRPr>
          </a:p>
        </p:txBody>
      </p:sp>
      <p:sp>
        <p:nvSpPr>
          <p:cNvPr id="6" name="Oval 5"/>
          <p:cNvSpPr/>
          <p:nvPr/>
        </p:nvSpPr>
        <p:spPr>
          <a:xfrm>
            <a:off x="3431681" y="745144"/>
            <a:ext cx="45719" cy="2498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226108" y="681833"/>
            <a:ext cx="2204544" cy="4362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a:t>
            </a:r>
            <a:r>
              <a:rPr lang="en-US" dirty="0"/>
              <a:t> </a:t>
            </a:r>
            <a:endParaRPr lang="en-US" dirty="0">
              <a:solidFill>
                <a:schemeClr val="tx1"/>
              </a:solidFill>
            </a:endParaRPr>
          </a:p>
        </p:txBody>
      </p:sp>
      <p:sp>
        <p:nvSpPr>
          <p:cNvPr id="7" name="Oval 6"/>
          <p:cNvSpPr/>
          <p:nvPr/>
        </p:nvSpPr>
        <p:spPr>
          <a:xfrm>
            <a:off x="8640483" y="284060"/>
            <a:ext cx="1591733" cy="558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Connector 11"/>
          <p:cNvCxnSpPr/>
          <p:nvPr/>
        </p:nvCxnSpPr>
        <p:spPr>
          <a:xfrm flipH="1">
            <a:off x="8640483" y="614260"/>
            <a:ext cx="118533" cy="130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8683239" y="6568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6238005" y="1991628"/>
            <a:ext cx="4429040" cy="1349825"/>
            <a:chOff x="3441416" y="5508175"/>
            <a:chExt cx="4429040" cy="1349825"/>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7" name="Can 16"/>
            <p:cNvSpPr/>
            <p:nvPr/>
          </p:nvSpPr>
          <p:spPr>
            <a:xfrm rot="16200000">
              <a:off x="5674391" y="545612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rot="16200000">
              <a:off x="3313823" y="5635768"/>
              <a:ext cx="988832" cy="733646"/>
            </a:xfrm>
            <a:prstGeom prst="cub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9912048" y="1596065"/>
            <a:ext cx="877163" cy="369332"/>
          </a:xfrm>
          <a:prstGeom prst="rect">
            <a:avLst/>
          </a:prstGeom>
          <a:noFill/>
        </p:spPr>
        <p:txBody>
          <a:bodyPr wrap="none" rtlCol="0">
            <a:spAutoFit/>
          </a:bodyPr>
          <a:lstStyle/>
          <a:p>
            <a:r>
              <a:rPr lang="en-US" dirty="0"/>
              <a:t>System</a:t>
            </a:r>
          </a:p>
        </p:txBody>
      </p:sp>
    </p:spTree>
    <p:extLst>
      <p:ext uri="{BB962C8B-B14F-4D97-AF65-F5344CB8AC3E}">
        <p14:creationId xmlns:p14="http://schemas.microsoft.com/office/powerpoint/2010/main" val="3643672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rot="5400000">
            <a:off x="7573149" y="1762994"/>
            <a:ext cx="1239704" cy="988832"/>
            <a:chOff x="6469739" y="1779314"/>
            <a:chExt cx="1785372" cy="988832"/>
          </a:xfrm>
          <a:solidFill>
            <a:schemeClr val="bg2">
              <a:lumMod val="20000"/>
              <a:lumOff val="80000"/>
            </a:schemeClr>
          </a:solidFill>
        </p:grpSpPr>
        <p:sp>
          <p:nvSpPr>
            <p:cNvPr id="33" name="Cube 32"/>
            <p:cNvSpPr/>
            <p:nvPr/>
          </p:nvSpPr>
          <p:spPr>
            <a:xfrm rot="16200000">
              <a:off x="7393872" y="1906907"/>
              <a:ext cx="988832" cy="73364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an 33"/>
            <p:cNvSpPr/>
            <p:nvPr/>
          </p:nvSpPr>
          <p:spPr>
            <a:xfrm rot="16200000">
              <a:off x="6912112" y="1707855"/>
              <a:ext cx="247006" cy="1131752"/>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rot="5400000">
            <a:off x="5857996" y="1377156"/>
            <a:ext cx="1239704" cy="988832"/>
            <a:chOff x="6469739" y="1779314"/>
            <a:chExt cx="1785372" cy="988832"/>
          </a:xfrm>
          <a:solidFill>
            <a:schemeClr val="bg2">
              <a:lumMod val="20000"/>
              <a:lumOff val="80000"/>
            </a:schemeClr>
          </a:solidFill>
        </p:grpSpPr>
        <p:sp>
          <p:nvSpPr>
            <p:cNvPr id="27" name="Cube 26"/>
            <p:cNvSpPr/>
            <p:nvPr/>
          </p:nvSpPr>
          <p:spPr>
            <a:xfrm rot="16200000">
              <a:off x="7393872" y="1906907"/>
              <a:ext cx="988832" cy="73364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p:cNvSpPr/>
            <p:nvPr/>
          </p:nvSpPr>
          <p:spPr>
            <a:xfrm rot="16200000">
              <a:off x="6912112" y="1707855"/>
              <a:ext cx="247006" cy="1131752"/>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42</a:t>
            </a:fld>
            <a:endParaRPr lang="fr-FR" dirty="0"/>
          </a:p>
        </p:txBody>
      </p:sp>
      <p:sp>
        <p:nvSpPr>
          <p:cNvPr id="9" name="Rectangle 8"/>
          <p:cNvSpPr/>
          <p:nvPr/>
        </p:nvSpPr>
        <p:spPr>
          <a:xfrm>
            <a:off x="1328380" y="2346649"/>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21" name="Rectangle 20"/>
          <p:cNvSpPr/>
          <p:nvPr/>
        </p:nvSpPr>
        <p:spPr>
          <a:xfrm>
            <a:off x="226108" y="582234"/>
            <a:ext cx="2204544" cy="4362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Interface</a:t>
            </a:r>
            <a:r>
              <a:rPr lang="en-US" dirty="0"/>
              <a:t> </a:t>
            </a:r>
            <a:endParaRPr lang="en-US" dirty="0">
              <a:solidFill>
                <a:schemeClr val="tx1"/>
              </a:solidFill>
            </a:endParaRPr>
          </a:p>
        </p:txBody>
      </p:sp>
      <p:sp>
        <p:nvSpPr>
          <p:cNvPr id="11" name="TextBox 10"/>
          <p:cNvSpPr txBox="1"/>
          <p:nvPr/>
        </p:nvSpPr>
        <p:spPr>
          <a:xfrm>
            <a:off x="1088761" y="2983955"/>
            <a:ext cx="10047836" cy="4801314"/>
          </a:xfrm>
          <a:prstGeom prst="rect">
            <a:avLst/>
          </a:prstGeom>
          <a:noFill/>
          <a:ln>
            <a:solidFill>
              <a:schemeClr val="accent5">
                <a:lumMod val="75000"/>
              </a:schemeClr>
            </a:solidFill>
          </a:ln>
        </p:spPr>
        <p:txBody>
          <a:bodyPr wrap="square" rtlCol="0">
            <a:spAutoFit/>
          </a:bodyPr>
          <a:lstStyle/>
          <a:p>
            <a:pPr algn="just"/>
            <a:r>
              <a:rPr lang="en-US" b="1" dirty="0"/>
              <a:t>An element which is </a:t>
            </a:r>
            <a:r>
              <a:rPr lang="en-US" b="1" dirty="0">
                <a:solidFill>
                  <a:srgbClr val="FF0000"/>
                </a:solidFill>
              </a:rPr>
              <a:t>a part of the </a:t>
            </a:r>
            <a:r>
              <a:rPr lang="en-US" b="1" dirty="0"/>
              <a:t>system boundary and has the </a:t>
            </a:r>
            <a:r>
              <a:rPr lang="en-US" b="1" dirty="0">
                <a:solidFill>
                  <a:srgbClr val="FF0000"/>
                </a:solidFill>
              </a:rPr>
              <a:t>function</a:t>
            </a:r>
            <a:r>
              <a:rPr lang="en-US" b="1" dirty="0"/>
              <a:t> of interacting with entities outside the system</a:t>
            </a:r>
            <a:r>
              <a:rPr lang="en-US" altLang="zh-CN" b="1" dirty="0"/>
              <a:t>. </a:t>
            </a:r>
          </a:p>
          <a:p>
            <a:pPr algn="just"/>
            <a:endParaRPr lang="en-US" altLang="zh-CN" b="1" dirty="0">
              <a:solidFill>
                <a:srgbClr val="FF0000"/>
              </a:solidFill>
            </a:endParaRPr>
          </a:p>
          <a:p>
            <a:pPr algn="just"/>
            <a:r>
              <a:rPr lang="en-US" altLang="zh-CN" b="1" dirty="0">
                <a:solidFill>
                  <a:srgbClr val="FF0000"/>
                </a:solidFill>
              </a:rPr>
              <a:t>Comment: The</a:t>
            </a:r>
            <a:r>
              <a:rPr lang="en-US" b="1" dirty="0">
                <a:solidFill>
                  <a:srgbClr val="FF0000"/>
                </a:solidFill>
              </a:rPr>
              <a:t> interaction occurs through the transfer of energy, matter, information and etc. Transfer means sending, receiving or both.</a:t>
            </a:r>
          </a:p>
          <a:p>
            <a:endParaRPr lang="en-US" b="1" dirty="0"/>
          </a:p>
          <a:p>
            <a:r>
              <a:rPr lang="en-US" b="1" dirty="0"/>
              <a:t>BFO ‘</a:t>
            </a:r>
            <a:r>
              <a:rPr lang="en-US" b="1" dirty="0">
                <a:solidFill>
                  <a:srgbClr val="FF0000"/>
                </a:solidFill>
              </a:rPr>
              <a:t>Function</a:t>
            </a:r>
            <a:r>
              <a:rPr lang="en-US" b="1" dirty="0"/>
              <a:t>’: Elucidation)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endParaRPr lang="en-US" b="1" dirty="0"/>
          </a:p>
          <a:p>
            <a:endParaRPr lang="en-US" dirty="0"/>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285750" indent="-285750">
              <a:buFont typeface="Arial" panose="020B0604020202020204" pitchFamily="34" charset="0"/>
              <a:buChar char="•"/>
            </a:pPr>
            <a:endParaRPr lang="en-US" dirty="0"/>
          </a:p>
        </p:txBody>
      </p:sp>
      <p:sp>
        <p:nvSpPr>
          <p:cNvPr id="15" name="Cube 14"/>
          <p:cNvSpPr/>
          <p:nvPr/>
        </p:nvSpPr>
        <p:spPr>
          <a:xfrm rot="16200000">
            <a:off x="7601621" y="849527"/>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rot="16200000">
            <a:off x="7119861" y="650475"/>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495410" y="411187"/>
            <a:ext cx="2031325" cy="369332"/>
          </a:xfrm>
          <a:prstGeom prst="rect">
            <a:avLst/>
          </a:prstGeom>
          <a:noFill/>
        </p:spPr>
        <p:txBody>
          <a:bodyPr wrap="none" rtlCol="0">
            <a:spAutoFit/>
          </a:bodyPr>
          <a:lstStyle/>
          <a:p>
            <a:r>
              <a:rPr lang="en-US" dirty="0"/>
              <a:t>System interface</a:t>
            </a:r>
          </a:p>
        </p:txBody>
      </p:sp>
      <p:grpSp>
        <p:nvGrpSpPr>
          <p:cNvPr id="19" name="Group 18"/>
          <p:cNvGrpSpPr/>
          <p:nvPr/>
        </p:nvGrpSpPr>
        <p:grpSpPr>
          <a:xfrm>
            <a:off x="4120447" y="705836"/>
            <a:ext cx="2165908" cy="988832"/>
            <a:chOff x="3725812" y="1195939"/>
            <a:chExt cx="2165908" cy="988832"/>
          </a:xfrm>
        </p:grpSpPr>
        <p:sp>
          <p:nvSpPr>
            <p:cNvPr id="26" name="Can 25"/>
            <p:cNvSpPr/>
            <p:nvPr/>
          </p:nvSpPr>
          <p:spPr>
            <a:xfrm rot="16200000">
              <a:off x="5023752" y="961989"/>
              <a:ext cx="247006" cy="1488930"/>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rot="16200000">
              <a:off x="3598219" y="1323532"/>
              <a:ext cx="988832" cy="733646"/>
            </a:xfrm>
            <a:prstGeom prst="cub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7888288" y="352602"/>
            <a:ext cx="415498" cy="369332"/>
          </a:xfrm>
          <a:prstGeom prst="rect">
            <a:avLst/>
          </a:prstGeom>
          <a:noFill/>
        </p:spPr>
        <p:txBody>
          <a:bodyPr wrap="none" rtlCol="0">
            <a:spAutoFit/>
          </a:bodyPr>
          <a:lstStyle/>
          <a:p>
            <a:r>
              <a:rPr lang="en-US" dirty="0"/>
              <a:t>S2</a:t>
            </a:r>
          </a:p>
        </p:txBody>
      </p:sp>
      <p:sp>
        <p:nvSpPr>
          <p:cNvPr id="17" name="Can 16"/>
          <p:cNvSpPr/>
          <p:nvPr/>
        </p:nvSpPr>
        <p:spPr>
          <a:xfrm rot="16200000">
            <a:off x="6266795" y="653785"/>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279521" y="336504"/>
            <a:ext cx="415498" cy="369332"/>
          </a:xfrm>
          <a:prstGeom prst="rect">
            <a:avLst/>
          </a:prstGeom>
          <a:noFill/>
        </p:spPr>
        <p:txBody>
          <a:bodyPr wrap="none" rtlCol="0">
            <a:spAutoFit/>
          </a:bodyPr>
          <a:lstStyle/>
          <a:p>
            <a:r>
              <a:rPr lang="en-US" dirty="0"/>
              <a:t>S1</a:t>
            </a:r>
          </a:p>
        </p:txBody>
      </p:sp>
      <p:sp>
        <p:nvSpPr>
          <p:cNvPr id="22" name="TextBox 21"/>
          <p:cNvSpPr txBox="1"/>
          <p:nvPr/>
        </p:nvSpPr>
        <p:spPr>
          <a:xfrm>
            <a:off x="2538927" y="577648"/>
            <a:ext cx="1685077" cy="1754326"/>
          </a:xfrm>
          <a:prstGeom prst="rect">
            <a:avLst/>
          </a:prstGeom>
          <a:noFill/>
        </p:spPr>
        <p:txBody>
          <a:bodyPr wrap="none" rtlCol="0">
            <a:spAutoFit/>
          </a:bodyPr>
          <a:lstStyle/>
          <a:p>
            <a:r>
              <a:rPr lang="en-US" dirty="0"/>
              <a:t>S1</a:t>
            </a:r>
          </a:p>
          <a:p>
            <a:r>
              <a:rPr lang="en-US" dirty="0"/>
              <a:t>S2</a:t>
            </a:r>
          </a:p>
          <a:p>
            <a:r>
              <a:rPr lang="en-US" dirty="0"/>
              <a:t>S3</a:t>
            </a:r>
          </a:p>
          <a:p>
            <a:r>
              <a:rPr lang="en-US" dirty="0"/>
              <a:t>S1 and S2</a:t>
            </a:r>
          </a:p>
          <a:p>
            <a:r>
              <a:rPr lang="en-US" dirty="0"/>
              <a:t>S2 and S3</a:t>
            </a:r>
          </a:p>
          <a:p>
            <a:r>
              <a:rPr lang="en-US" dirty="0"/>
              <a:t>S1, S2 and S3</a:t>
            </a:r>
          </a:p>
        </p:txBody>
      </p:sp>
      <p:sp>
        <p:nvSpPr>
          <p:cNvPr id="24" name="TextBox 23"/>
          <p:cNvSpPr txBox="1"/>
          <p:nvPr/>
        </p:nvSpPr>
        <p:spPr>
          <a:xfrm>
            <a:off x="2484446" y="2496922"/>
            <a:ext cx="3993401" cy="369332"/>
          </a:xfrm>
          <a:prstGeom prst="rect">
            <a:avLst/>
          </a:prstGeom>
          <a:noFill/>
        </p:spPr>
        <p:txBody>
          <a:bodyPr wrap="none" rtlCol="0">
            <a:spAutoFit/>
          </a:bodyPr>
          <a:lstStyle/>
          <a:p>
            <a:r>
              <a:rPr lang="en-US" dirty="0"/>
              <a:t>System: s2 or s1, system boundary</a:t>
            </a:r>
          </a:p>
        </p:txBody>
      </p:sp>
      <p:sp>
        <p:nvSpPr>
          <p:cNvPr id="29" name="TextBox 28"/>
          <p:cNvSpPr txBox="1"/>
          <p:nvPr/>
        </p:nvSpPr>
        <p:spPr>
          <a:xfrm>
            <a:off x="6706621" y="1611197"/>
            <a:ext cx="415498" cy="369332"/>
          </a:xfrm>
          <a:prstGeom prst="rect">
            <a:avLst/>
          </a:prstGeom>
          <a:noFill/>
        </p:spPr>
        <p:txBody>
          <a:bodyPr wrap="none" rtlCol="0">
            <a:spAutoFit/>
          </a:bodyPr>
          <a:lstStyle/>
          <a:p>
            <a:r>
              <a:rPr lang="en-US" dirty="0"/>
              <a:t>S3</a:t>
            </a:r>
          </a:p>
        </p:txBody>
      </p:sp>
      <p:sp>
        <p:nvSpPr>
          <p:cNvPr id="30" name="Rounded Rectangle 29"/>
          <p:cNvSpPr/>
          <p:nvPr/>
        </p:nvSpPr>
        <p:spPr>
          <a:xfrm>
            <a:off x="9387929" y="1651388"/>
            <a:ext cx="2120387" cy="840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Interaction</a:t>
            </a:r>
          </a:p>
          <a:p>
            <a:pPr algn="ctr"/>
            <a:r>
              <a:rPr lang="en-US" dirty="0"/>
              <a:t>interface</a:t>
            </a:r>
          </a:p>
        </p:txBody>
      </p:sp>
      <p:sp>
        <p:nvSpPr>
          <p:cNvPr id="35" name="TextBox 34"/>
          <p:cNvSpPr txBox="1"/>
          <p:nvPr/>
        </p:nvSpPr>
        <p:spPr>
          <a:xfrm>
            <a:off x="8421774" y="1997035"/>
            <a:ext cx="415498" cy="369332"/>
          </a:xfrm>
          <a:prstGeom prst="rect">
            <a:avLst/>
          </a:prstGeom>
          <a:noFill/>
        </p:spPr>
        <p:txBody>
          <a:bodyPr wrap="none" rtlCol="0">
            <a:spAutoFit/>
          </a:bodyPr>
          <a:lstStyle/>
          <a:p>
            <a:r>
              <a:rPr lang="en-US" dirty="0"/>
              <a:t>S4</a:t>
            </a:r>
          </a:p>
        </p:txBody>
      </p:sp>
    </p:spTree>
    <p:extLst>
      <p:ext uri="{BB962C8B-B14F-4D97-AF65-F5344CB8AC3E}">
        <p14:creationId xmlns:p14="http://schemas.microsoft.com/office/powerpoint/2010/main" val="1889808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43</a:t>
            </a:fld>
            <a:endParaRPr lang="fr-FR" dirty="0"/>
          </a:p>
        </p:txBody>
      </p:sp>
      <p:sp>
        <p:nvSpPr>
          <p:cNvPr id="5" name="TextBox 4"/>
          <p:cNvSpPr txBox="1"/>
          <p:nvPr/>
        </p:nvSpPr>
        <p:spPr>
          <a:xfrm>
            <a:off x="1482688" y="1730587"/>
            <a:ext cx="9086248" cy="3693319"/>
          </a:xfrm>
          <a:prstGeom prst="rect">
            <a:avLst/>
          </a:prstGeom>
          <a:noFill/>
        </p:spPr>
        <p:txBody>
          <a:bodyPr wrap="square" rtlCol="0">
            <a:spAutoFit/>
          </a:bodyPr>
          <a:lstStyle/>
          <a:p>
            <a:r>
              <a:rPr lang="en-US" dirty="0"/>
              <a:t>A s</a:t>
            </a:r>
            <a:r>
              <a:rPr lang="en-US" altLang="zh-CN" dirty="0"/>
              <a:t>ubsystem is a proper part of a system which is itself a system. </a:t>
            </a:r>
          </a:p>
          <a:p>
            <a:endParaRPr lang="en-US" altLang="zh-CN" dirty="0"/>
          </a:p>
          <a:p>
            <a:r>
              <a:rPr lang="en-US" altLang="zh-CN" dirty="0">
                <a:solidFill>
                  <a:srgbClr val="FF0000"/>
                </a:solidFill>
              </a:rPr>
              <a:t>A subsystem cannot exist as a subsystem by itself. </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t>System of systems is a collection of systems which is itself a system.</a:t>
            </a:r>
          </a:p>
          <a:p>
            <a:endParaRPr lang="en-US" dirty="0"/>
          </a:p>
        </p:txBody>
      </p:sp>
      <p:sp>
        <p:nvSpPr>
          <p:cNvPr id="6" name="Rectangle 5"/>
          <p:cNvSpPr/>
          <p:nvPr/>
        </p:nvSpPr>
        <p:spPr>
          <a:xfrm>
            <a:off x="598817" y="766132"/>
            <a:ext cx="3827147" cy="66150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ROLE: </a:t>
            </a:r>
            <a:r>
              <a:rPr lang="en-US" altLang="zh-CN" dirty="0">
                <a:solidFill>
                  <a:srgbClr val="FF0000"/>
                </a:solidFill>
              </a:rPr>
              <a:t>Subsystem role</a:t>
            </a:r>
            <a:endParaRPr lang="en-US" dirty="0">
              <a:solidFill>
                <a:schemeClr val="tx1"/>
              </a:solidFill>
            </a:endParaRPr>
          </a:p>
        </p:txBody>
      </p:sp>
      <p:sp>
        <p:nvSpPr>
          <p:cNvPr id="7" name="Rectangle 6"/>
          <p:cNvSpPr/>
          <p:nvPr/>
        </p:nvSpPr>
        <p:spPr>
          <a:xfrm>
            <a:off x="778613" y="366025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System of systems</a:t>
            </a:r>
          </a:p>
        </p:txBody>
      </p:sp>
      <p:sp>
        <p:nvSpPr>
          <p:cNvPr id="11" name="TextBox 10"/>
          <p:cNvSpPr txBox="1"/>
          <p:nvPr/>
        </p:nvSpPr>
        <p:spPr>
          <a:xfrm>
            <a:off x="1385372" y="2997990"/>
            <a:ext cx="2876108" cy="369332"/>
          </a:xfrm>
          <a:prstGeom prst="rect">
            <a:avLst/>
          </a:prstGeom>
          <a:noFill/>
        </p:spPr>
        <p:txBody>
          <a:bodyPr wrap="none" rtlCol="0">
            <a:spAutoFit/>
          </a:bodyPr>
          <a:lstStyle/>
          <a:p>
            <a:r>
              <a:rPr lang="en-US" b="1" dirty="0">
                <a:solidFill>
                  <a:srgbClr val="FF0000"/>
                </a:solidFill>
              </a:rPr>
              <a:t>Decompose into a class?</a:t>
            </a:r>
          </a:p>
        </p:txBody>
      </p:sp>
    </p:spTree>
    <p:extLst>
      <p:ext uri="{BB962C8B-B14F-4D97-AF65-F5344CB8AC3E}">
        <p14:creationId xmlns:p14="http://schemas.microsoft.com/office/powerpoint/2010/main" val="857784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err="1"/>
              <a:t>Jinzhi</a:t>
            </a:r>
            <a:r>
              <a:rPr lang="fr-FR" dirty="0"/>
              <a:t>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44</a:t>
            </a:fld>
            <a:endParaRPr lang="fr-FR" dirty="0"/>
          </a:p>
        </p:txBody>
      </p:sp>
      <p:sp>
        <p:nvSpPr>
          <p:cNvPr id="5" name="Rectangle 4"/>
          <p:cNvSpPr/>
          <p:nvPr/>
        </p:nvSpPr>
        <p:spPr>
          <a:xfrm>
            <a:off x="4716379" y="112260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6" name="Rectangle 5"/>
          <p:cNvSpPr/>
          <p:nvPr/>
        </p:nvSpPr>
        <p:spPr>
          <a:xfrm>
            <a:off x="3876502"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a:t>
            </a:r>
          </a:p>
        </p:txBody>
      </p:sp>
      <p:sp>
        <p:nvSpPr>
          <p:cNvPr id="7" name="Rectangle 6"/>
          <p:cNvSpPr/>
          <p:nvPr/>
        </p:nvSpPr>
        <p:spPr>
          <a:xfrm>
            <a:off x="6198523"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S12</a:t>
            </a:r>
          </a:p>
        </p:txBody>
      </p:sp>
      <p:sp>
        <p:nvSpPr>
          <p:cNvPr id="8" name="Rectangle 7"/>
          <p:cNvSpPr/>
          <p:nvPr/>
        </p:nvSpPr>
        <p:spPr>
          <a:xfrm>
            <a:off x="886672" y="3299447"/>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S111</a:t>
            </a:r>
          </a:p>
        </p:txBody>
      </p:sp>
      <p:sp>
        <p:nvSpPr>
          <p:cNvPr id="9" name="Rectangle 8"/>
          <p:cNvSpPr/>
          <p:nvPr/>
        </p:nvSpPr>
        <p:spPr>
          <a:xfrm>
            <a:off x="3353674" y="331261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S112</a:t>
            </a:r>
          </a:p>
        </p:txBody>
      </p:sp>
      <p:sp>
        <p:nvSpPr>
          <p:cNvPr id="26" name="Rounded Rectangle 25"/>
          <p:cNvSpPr/>
          <p:nvPr/>
        </p:nvSpPr>
        <p:spPr>
          <a:xfrm>
            <a:off x="8931997" y="111566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decomposition</a:t>
            </a:r>
            <a:endParaRPr lang="en-US" dirty="0"/>
          </a:p>
        </p:txBody>
      </p:sp>
      <p:sp>
        <p:nvSpPr>
          <p:cNvPr id="42" name="Oval 41"/>
          <p:cNvSpPr/>
          <p:nvPr/>
        </p:nvSpPr>
        <p:spPr>
          <a:xfrm>
            <a:off x="1742173" y="44041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a:t>
            </a:r>
          </a:p>
        </p:txBody>
      </p:sp>
      <p:sp>
        <p:nvSpPr>
          <p:cNvPr id="51" name="Oval 50"/>
          <p:cNvSpPr/>
          <p:nvPr/>
        </p:nvSpPr>
        <p:spPr>
          <a:xfrm>
            <a:off x="741209" y="1741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 </a:t>
            </a:r>
            <a:r>
              <a:rPr lang="en-US" altLang="zh-CN" dirty="0"/>
              <a:t>role</a:t>
            </a:r>
            <a:endParaRPr lang="en-US" dirty="0"/>
          </a:p>
        </p:txBody>
      </p:sp>
      <p:sp>
        <p:nvSpPr>
          <p:cNvPr id="54" name="Rounded Rectangle 53"/>
          <p:cNvSpPr/>
          <p:nvPr/>
        </p:nvSpPr>
        <p:spPr>
          <a:xfrm>
            <a:off x="9657144" y="445304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364134" y="161725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116673" y="4718702"/>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cxnSp>
        <p:nvCxnSpPr>
          <p:cNvPr id="63" name="Straight Arrow Connector 62"/>
          <p:cNvCxnSpPr/>
          <p:nvPr/>
        </p:nvCxnSpPr>
        <p:spPr>
          <a:xfrm flipH="1" flipV="1">
            <a:off x="7797800" y="285403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09488" y="4941890"/>
            <a:ext cx="1609150"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dirty="0" err="1"/>
              <a:t>xxy</a:t>
            </a:r>
            <a:endParaRPr lang="en-US" dirty="0"/>
          </a:p>
        </p:txBody>
      </p:sp>
      <p:cxnSp>
        <p:nvCxnSpPr>
          <p:cNvPr id="79" name="Straight Arrow Connector 78"/>
          <p:cNvCxnSpPr/>
          <p:nvPr/>
        </p:nvCxnSpPr>
        <p:spPr>
          <a:xfrm flipH="1">
            <a:off x="8676871" y="161616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9239" y="247423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S11</a:t>
            </a:r>
          </a:p>
        </p:txBody>
      </p:sp>
      <p:cxnSp>
        <p:nvCxnSpPr>
          <p:cNvPr id="84" name="Straight Arrow Connector 83"/>
          <p:cNvCxnSpPr>
            <a:stCxn id="82" idx="6"/>
          </p:cNvCxnSpPr>
          <p:nvPr/>
        </p:nvCxnSpPr>
        <p:spPr>
          <a:xfrm>
            <a:off x="2837505" y="271331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603461" y="285403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32507" y="4704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 </a:t>
            </a:r>
            <a:r>
              <a:rPr lang="en-US" altLang="zh-CN" dirty="0"/>
              <a:t>role</a:t>
            </a:r>
            <a:endParaRPr lang="en-US" dirty="0"/>
          </a:p>
        </p:txBody>
      </p:sp>
      <p:sp>
        <p:nvSpPr>
          <p:cNvPr id="90" name="Oval 89"/>
          <p:cNvSpPr/>
          <p:nvPr/>
        </p:nvSpPr>
        <p:spPr>
          <a:xfrm>
            <a:off x="2444223" y="528894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cxnSp>
        <p:nvCxnSpPr>
          <p:cNvPr id="92" name="Straight Arrow Connector 91"/>
          <p:cNvCxnSpPr>
            <a:stCxn id="89" idx="0"/>
            <a:endCxn id="8" idx="2"/>
          </p:cNvCxnSpPr>
          <p:nvPr/>
        </p:nvCxnSpPr>
        <p:spPr>
          <a:xfrm flipH="1" flipV="1">
            <a:off x="1904981" y="389796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0" idx="0"/>
          </p:cNvCxnSpPr>
          <p:nvPr/>
        </p:nvCxnSpPr>
        <p:spPr>
          <a:xfrm flipV="1">
            <a:off x="3445187" y="389796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1"/>
            <a:endCxn id="90" idx="7"/>
          </p:cNvCxnSpPr>
          <p:nvPr/>
        </p:nvCxnSpPr>
        <p:spPr>
          <a:xfrm flipH="1">
            <a:off x="4152975" y="5192687"/>
            <a:ext cx="556513" cy="16566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4" idx="1"/>
            <a:endCxn id="89" idx="6"/>
          </p:cNvCxnSpPr>
          <p:nvPr/>
        </p:nvCxnSpPr>
        <p:spPr>
          <a:xfrm flipH="1" flipV="1">
            <a:off x="2934434" y="4941890"/>
            <a:ext cx="1775054" cy="25079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a:endCxn id="51" idx="6"/>
          </p:cNvCxnSpPr>
          <p:nvPr/>
        </p:nvCxnSpPr>
        <p:spPr>
          <a:xfrm flipH="1" flipV="1">
            <a:off x="2743136" y="1978890"/>
            <a:ext cx="1133366" cy="57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117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45</a:t>
            </a:fld>
            <a:endParaRPr lang="fr-FR" dirty="0"/>
          </a:p>
        </p:txBody>
      </p:sp>
      <p:sp>
        <p:nvSpPr>
          <p:cNvPr id="19" name="TextBox 18"/>
          <p:cNvSpPr txBox="1"/>
          <p:nvPr/>
        </p:nvSpPr>
        <p:spPr>
          <a:xfrm>
            <a:off x="-1387318" y="1375509"/>
            <a:ext cx="2324100" cy="1477328"/>
          </a:xfrm>
          <a:prstGeom prst="rect">
            <a:avLst/>
          </a:prstGeom>
          <a:noFill/>
        </p:spPr>
        <p:txBody>
          <a:bodyPr wrap="square" rtlCol="0">
            <a:spAutoFit/>
          </a:bodyPr>
          <a:lstStyle/>
          <a:p>
            <a:r>
              <a:rPr lang="en-US" altLang="zh-CN" dirty="0">
                <a:solidFill>
                  <a:srgbClr val="FF0000"/>
                </a:solidFill>
              </a:rPr>
              <a:t>A Part of</a:t>
            </a:r>
          </a:p>
          <a:p>
            <a:endParaRPr lang="en-US" dirty="0">
              <a:solidFill>
                <a:srgbClr val="FF0000"/>
              </a:solidFill>
            </a:endParaRPr>
          </a:p>
          <a:p>
            <a:r>
              <a:rPr lang="en-US" altLang="zh-CN" dirty="0">
                <a:solidFill>
                  <a:srgbClr val="FF0000"/>
                </a:solidFill>
              </a:rPr>
              <a:t>Has part</a:t>
            </a:r>
          </a:p>
          <a:p>
            <a:endParaRPr lang="en-US" dirty="0">
              <a:solidFill>
                <a:srgbClr val="FF0000"/>
              </a:solidFill>
            </a:endParaRPr>
          </a:p>
          <a:p>
            <a:r>
              <a:rPr lang="en-US" altLang="zh-CN" dirty="0">
                <a:solidFill>
                  <a:srgbClr val="FF0000"/>
                </a:solidFill>
              </a:rPr>
              <a:t>environment</a:t>
            </a:r>
            <a:endParaRPr lang="en-US" dirty="0">
              <a:solidFill>
                <a:srgbClr val="FF0000"/>
              </a:solidFill>
            </a:endParaRPr>
          </a:p>
        </p:txBody>
      </p:sp>
      <p:sp>
        <p:nvSpPr>
          <p:cNvPr id="5" name="Rectangle 4"/>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BMW</a:t>
            </a:r>
          </a:p>
        </p:txBody>
      </p:sp>
      <p:sp>
        <p:nvSpPr>
          <p:cNvPr id="6" name="Rectangle 5"/>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altLang="zh-CN" dirty="0"/>
              <a:t>raking system</a:t>
            </a:r>
            <a:endParaRPr lang="en-US" dirty="0"/>
          </a:p>
        </p:txBody>
      </p:sp>
      <p:sp>
        <p:nvSpPr>
          <p:cNvPr id="7" name="Rectangle 6"/>
          <p:cNvSpPr/>
          <p:nvPr/>
        </p:nvSpPr>
        <p:spPr>
          <a:xfrm>
            <a:off x="6435684"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ower train</a:t>
            </a:r>
            <a:endParaRPr lang="en-US" dirty="0"/>
          </a:p>
        </p:txBody>
      </p:sp>
      <p:sp>
        <p:nvSpPr>
          <p:cNvPr id="8" name="Rectangle 7"/>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pad</a:t>
            </a:r>
          </a:p>
        </p:txBody>
      </p:sp>
      <p:sp>
        <p:nvSpPr>
          <p:cNvPr id="9" name="Rectangle 8"/>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pedal</a:t>
            </a:r>
          </a:p>
        </p:txBody>
      </p:sp>
      <p:sp>
        <p:nvSpPr>
          <p:cNvPr id="26" name="Rounded Rectangle 25"/>
          <p:cNvSpPr/>
          <p:nvPr/>
        </p:nvSpPr>
        <p:spPr>
          <a:xfrm>
            <a:off x="9129152" y="2226601"/>
            <a:ext cx="2717078" cy="50159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decomposition</a:t>
            </a:r>
            <a:endParaRPr lang="en-US" dirty="0"/>
          </a:p>
        </p:txBody>
      </p:sp>
      <p:sp>
        <p:nvSpPr>
          <p:cNvPr id="54" name="Rounded Rectangle 53"/>
          <p:cNvSpPr/>
          <p:nvPr/>
        </p:nvSpPr>
        <p:spPr>
          <a:xfrm>
            <a:off x="9854299" y="5563989"/>
            <a:ext cx="2193014" cy="5852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561289" y="2728194"/>
            <a:ext cx="1957580" cy="2835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flipV="1">
            <a:off x="7994955" y="3964977"/>
            <a:ext cx="558800" cy="1891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H="1">
            <a:off x="8874026" y="2727109"/>
            <a:ext cx="482236" cy="31025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59" idx="3"/>
            <a:endCxn id="6" idx="1"/>
          </p:cNvCxnSpPr>
          <p:nvPr/>
        </p:nvCxnSpPr>
        <p:spPr>
          <a:xfrm flipV="1">
            <a:off x="2883971" y="3665719"/>
            <a:ext cx="1189686" cy="72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a:stCxn id="60" idx="0"/>
            <a:endCxn id="8" idx="2"/>
          </p:cNvCxnSpPr>
          <p:nvPr/>
        </p:nvCxnSpPr>
        <p:spPr>
          <a:xfrm flipV="1">
            <a:off x="1681693" y="4970821"/>
            <a:ext cx="377228" cy="826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stCxn id="62" idx="0"/>
            <a:endCxn id="9" idx="2"/>
          </p:cNvCxnSpPr>
          <p:nvPr/>
        </p:nvCxnSpPr>
        <p:spPr>
          <a:xfrm flipV="1">
            <a:off x="3970251" y="5022066"/>
            <a:ext cx="598887" cy="775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58" idx="3"/>
            <a:endCxn id="6" idx="1"/>
          </p:cNvCxnSpPr>
          <p:nvPr/>
        </p:nvCxnSpPr>
        <p:spPr>
          <a:xfrm>
            <a:off x="2890456" y="2993559"/>
            <a:ext cx="1183201" cy="672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5182727" y="1365442"/>
            <a:ext cx="1498232" cy="842220"/>
          </a:xfrm>
          <a:prstGeom prst="rect">
            <a:avLst/>
          </a:prstGeom>
        </p:spPr>
      </p:pic>
      <p:pic>
        <p:nvPicPr>
          <p:cNvPr id="13" name="Picture 12"/>
          <p:cNvPicPr>
            <a:picLocks noChangeAspect="1"/>
          </p:cNvPicPr>
          <p:nvPr/>
        </p:nvPicPr>
        <p:blipFill>
          <a:blip r:embed="rId3"/>
          <a:stretch>
            <a:fillRect/>
          </a:stretch>
        </p:blipFill>
        <p:spPr>
          <a:xfrm>
            <a:off x="938364" y="5049355"/>
            <a:ext cx="804473" cy="640897"/>
          </a:xfrm>
          <a:prstGeom prst="rect">
            <a:avLst/>
          </a:prstGeom>
        </p:spPr>
      </p:pic>
      <p:pic>
        <p:nvPicPr>
          <p:cNvPr id="14" name="Picture 13"/>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15" name="Picture 14"/>
          <p:cNvPicPr>
            <a:picLocks noChangeAspect="1"/>
          </p:cNvPicPr>
          <p:nvPr/>
        </p:nvPicPr>
        <p:blipFill>
          <a:blip r:embed="rId5"/>
          <a:stretch>
            <a:fillRect/>
          </a:stretch>
        </p:blipFill>
        <p:spPr>
          <a:xfrm>
            <a:off x="3679929" y="2539443"/>
            <a:ext cx="1131091" cy="796984"/>
          </a:xfrm>
          <a:prstGeom prst="rect">
            <a:avLst/>
          </a:prstGeom>
        </p:spPr>
      </p:pic>
      <p:pic>
        <p:nvPicPr>
          <p:cNvPr id="35" name="Picture 34"/>
          <p:cNvPicPr>
            <a:picLocks noChangeAspect="1"/>
          </p:cNvPicPr>
          <p:nvPr/>
        </p:nvPicPr>
        <p:blipFill>
          <a:blip r:embed="rId6"/>
          <a:stretch>
            <a:fillRect/>
          </a:stretch>
        </p:blipFill>
        <p:spPr>
          <a:xfrm>
            <a:off x="5260433" y="341581"/>
            <a:ext cx="1212865" cy="888817"/>
          </a:xfrm>
          <a:prstGeom prst="rect">
            <a:avLst/>
          </a:prstGeom>
        </p:spPr>
      </p:pic>
      <p:sp>
        <p:nvSpPr>
          <p:cNvPr id="36" name="Rectangle 35"/>
          <p:cNvSpPr/>
          <p:nvPr/>
        </p:nvSpPr>
        <p:spPr>
          <a:xfrm>
            <a:off x="2770310" y="716067"/>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V2I </a:t>
            </a:r>
            <a:r>
              <a:rPr lang="en-US" altLang="zh-CN" dirty="0"/>
              <a:t>infrastructure</a:t>
            </a:r>
            <a:endParaRPr lang="en-US" dirty="0"/>
          </a:p>
        </p:txBody>
      </p:sp>
      <p:pic>
        <p:nvPicPr>
          <p:cNvPr id="17" name="Picture 16"/>
          <p:cNvPicPr>
            <a:picLocks noChangeAspect="1"/>
          </p:cNvPicPr>
          <p:nvPr/>
        </p:nvPicPr>
        <p:blipFill rotWithShape="1">
          <a:blip r:embed="rId7"/>
          <a:srcRect l="5667" t="20666" r="5500" b="13555"/>
          <a:stretch/>
        </p:blipFill>
        <p:spPr>
          <a:xfrm>
            <a:off x="7351876" y="2470254"/>
            <a:ext cx="1520568" cy="844443"/>
          </a:xfrm>
          <a:prstGeom prst="rect">
            <a:avLst/>
          </a:prstGeom>
        </p:spPr>
      </p:pic>
      <p:pic>
        <p:nvPicPr>
          <p:cNvPr id="12" name="Picture 11"/>
          <p:cNvPicPr>
            <a:picLocks noChangeAspect="1"/>
          </p:cNvPicPr>
          <p:nvPr/>
        </p:nvPicPr>
        <p:blipFill>
          <a:blip r:embed="rId8"/>
          <a:stretch>
            <a:fillRect/>
          </a:stretch>
        </p:blipFill>
        <p:spPr>
          <a:xfrm>
            <a:off x="7509790" y="-33602"/>
            <a:ext cx="655728" cy="655728"/>
          </a:xfrm>
          <a:prstGeom prst="rect">
            <a:avLst/>
          </a:prstGeom>
        </p:spPr>
      </p:pic>
      <p:cxnSp>
        <p:nvCxnSpPr>
          <p:cNvPr id="18" name="Straight Arrow Connector 17"/>
          <p:cNvCxnSpPr/>
          <p:nvPr/>
        </p:nvCxnSpPr>
        <p:spPr>
          <a:xfrm flipH="1">
            <a:off x="5866865" y="883992"/>
            <a:ext cx="64978" cy="588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69364" y="2821195"/>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9"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08755" y="1174433"/>
            <a:ext cx="530915" cy="646331"/>
          </a:xfrm>
          <a:prstGeom prst="rect">
            <a:avLst/>
          </a:prstGeom>
          <a:noFill/>
        </p:spPr>
        <p:txBody>
          <a:bodyPr wrap="none" rtlCol="0">
            <a:spAutoFit/>
          </a:bodyPr>
          <a:lstStyle/>
          <a:p>
            <a:r>
              <a:rPr lang="en-US" dirty="0"/>
              <a:t>Has</a:t>
            </a:r>
          </a:p>
          <a:p>
            <a:endParaRPr lang="en-US" dirty="0"/>
          </a:p>
        </p:txBody>
      </p:sp>
      <p:sp>
        <p:nvSpPr>
          <p:cNvPr id="34" name="TextBox 33"/>
          <p:cNvSpPr txBox="1"/>
          <p:nvPr/>
        </p:nvSpPr>
        <p:spPr>
          <a:xfrm>
            <a:off x="7593533" y="532816"/>
            <a:ext cx="530915" cy="369332"/>
          </a:xfrm>
          <a:prstGeom prst="rect">
            <a:avLst/>
          </a:prstGeom>
          <a:noFill/>
        </p:spPr>
        <p:txBody>
          <a:bodyPr wrap="none" rtlCol="0">
            <a:spAutoFit/>
          </a:bodyPr>
          <a:lstStyle/>
          <a:p>
            <a:r>
              <a:rPr lang="en-US" dirty="0"/>
              <a:t>sun</a:t>
            </a:r>
          </a:p>
        </p:txBody>
      </p:sp>
      <p:sp>
        <p:nvSpPr>
          <p:cNvPr id="16" name="TextBox 15"/>
          <p:cNvSpPr txBox="1"/>
          <p:nvPr/>
        </p:nvSpPr>
        <p:spPr>
          <a:xfrm>
            <a:off x="-1368586" y="915966"/>
            <a:ext cx="2954655" cy="369332"/>
          </a:xfrm>
          <a:prstGeom prst="rect">
            <a:avLst/>
          </a:prstGeom>
          <a:noFill/>
        </p:spPr>
        <p:txBody>
          <a:bodyPr wrap="none" rtlCol="0">
            <a:spAutoFit/>
          </a:bodyPr>
          <a:lstStyle/>
          <a:p>
            <a:r>
              <a:rPr lang="en-US" dirty="0"/>
              <a:t>Object property: </a:t>
            </a:r>
            <a:r>
              <a:rPr lang="en-US" dirty="0" err="1"/>
              <a:t>hasPart</a:t>
            </a:r>
            <a:endParaRPr lang="en-US" dirty="0"/>
          </a:p>
        </p:txBody>
      </p:sp>
      <p:sp>
        <p:nvSpPr>
          <p:cNvPr id="21" name="Rectangle 20"/>
          <p:cNvSpPr/>
          <p:nvPr/>
        </p:nvSpPr>
        <p:spPr>
          <a:xfrm>
            <a:off x="5492770" y="2926137"/>
            <a:ext cx="992579" cy="369332"/>
          </a:xfrm>
          <a:prstGeom prst="rect">
            <a:avLst/>
          </a:prstGeom>
        </p:spPr>
        <p:txBody>
          <a:bodyPr wrap="none">
            <a:spAutoFit/>
          </a:bodyPr>
          <a:lstStyle/>
          <a:p>
            <a:r>
              <a:rPr lang="en-US" dirty="0" err="1"/>
              <a:t>hasPart</a:t>
            </a:r>
            <a:endParaRPr lang="en-US" dirty="0"/>
          </a:p>
        </p:txBody>
      </p:sp>
      <p:pic>
        <p:nvPicPr>
          <p:cNvPr id="27" name="Picture 26"/>
          <p:cNvPicPr>
            <a:picLocks noChangeAspect="1"/>
          </p:cNvPicPr>
          <p:nvPr/>
        </p:nvPicPr>
        <p:blipFill>
          <a:blip r:embed="rId9">
            <a:clrChange>
              <a:clrFrom>
                <a:srgbClr val="FFFFFF"/>
              </a:clrFrom>
              <a:clrTo>
                <a:srgbClr val="FFFFFF">
                  <a:alpha val="0"/>
                </a:srgbClr>
              </a:clrTo>
            </a:clrChange>
          </a:blip>
          <a:stretch>
            <a:fillRect/>
          </a:stretch>
        </p:blipFill>
        <p:spPr>
          <a:xfrm>
            <a:off x="5966803" y="115631"/>
            <a:ext cx="506495" cy="506495"/>
          </a:xfrm>
          <a:prstGeom prst="rect">
            <a:avLst/>
          </a:prstGeom>
        </p:spPr>
      </p:pic>
      <p:sp>
        <p:nvSpPr>
          <p:cNvPr id="53" name="TextBox 52"/>
          <p:cNvSpPr txBox="1"/>
          <p:nvPr/>
        </p:nvSpPr>
        <p:spPr>
          <a:xfrm>
            <a:off x="5683833" y="-141382"/>
            <a:ext cx="1223412" cy="369332"/>
          </a:xfrm>
          <a:prstGeom prst="rect">
            <a:avLst/>
          </a:prstGeom>
          <a:noFill/>
        </p:spPr>
        <p:txBody>
          <a:bodyPr wrap="none" rtlCol="0">
            <a:spAutoFit/>
          </a:bodyPr>
          <a:lstStyle/>
          <a:p>
            <a:r>
              <a:rPr lang="en-US" dirty="0"/>
              <a:t>satellite</a:t>
            </a:r>
          </a:p>
        </p:txBody>
      </p:sp>
      <p:sp>
        <p:nvSpPr>
          <p:cNvPr id="22" name="Rectangle 21"/>
          <p:cNvSpPr/>
          <p:nvPr/>
        </p:nvSpPr>
        <p:spPr>
          <a:xfrm>
            <a:off x="930488" y="145487"/>
            <a:ext cx="2146742" cy="369332"/>
          </a:xfrm>
          <a:prstGeom prst="rect">
            <a:avLst/>
          </a:prstGeom>
        </p:spPr>
        <p:txBody>
          <a:bodyPr wrap="none">
            <a:spAutoFit/>
          </a:bodyPr>
          <a:lstStyle/>
          <a:p>
            <a:r>
              <a:rPr lang="en-US" dirty="0"/>
              <a:t>System of systems</a:t>
            </a:r>
          </a:p>
        </p:txBody>
      </p:sp>
      <p:sp>
        <p:nvSpPr>
          <p:cNvPr id="58" name="Rectangle 57"/>
          <p:cNvSpPr/>
          <p:nvPr/>
        </p:nvSpPr>
        <p:spPr>
          <a:xfrm>
            <a:off x="853838" y="269430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Subsystem S11 </a:t>
            </a:r>
            <a:r>
              <a:rPr lang="en-US" altLang="zh-CN" dirty="0"/>
              <a:t>role</a:t>
            </a:r>
            <a:endParaRPr lang="en-US" dirty="0"/>
          </a:p>
        </p:txBody>
      </p:sp>
      <p:sp>
        <p:nvSpPr>
          <p:cNvPr id="59" name="Rectangle 58"/>
          <p:cNvSpPr/>
          <p:nvPr/>
        </p:nvSpPr>
        <p:spPr>
          <a:xfrm>
            <a:off x="847353" y="343854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t>
            </a:r>
            <a:r>
              <a:rPr lang="en-US" altLang="zh-CN" dirty="0"/>
              <a:t>role </a:t>
            </a:r>
            <a:r>
              <a:rPr lang="en-US" dirty="0"/>
              <a:t>S11</a:t>
            </a:r>
          </a:p>
        </p:txBody>
      </p:sp>
      <p:sp>
        <p:nvSpPr>
          <p:cNvPr id="60" name="Rectangle 59"/>
          <p:cNvSpPr/>
          <p:nvPr/>
        </p:nvSpPr>
        <p:spPr>
          <a:xfrm>
            <a:off x="663384" y="579711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 </a:t>
            </a:r>
            <a:r>
              <a:rPr lang="en-US" altLang="zh-CN" dirty="0"/>
              <a:t>role</a:t>
            </a:r>
            <a:endParaRPr lang="en-US" dirty="0"/>
          </a:p>
        </p:txBody>
      </p:sp>
      <p:sp>
        <p:nvSpPr>
          <p:cNvPr id="62" name="Rectangle 61"/>
          <p:cNvSpPr/>
          <p:nvPr/>
        </p:nvSpPr>
        <p:spPr>
          <a:xfrm>
            <a:off x="2951942" y="579711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sp>
        <p:nvSpPr>
          <p:cNvPr id="65" name="Rectangle 64"/>
          <p:cNvSpPr/>
          <p:nvPr/>
        </p:nvSpPr>
        <p:spPr>
          <a:xfrm>
            <a:off x="7453993" y="5815837"/>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spTree>
    <p:extLst>
      <p:ext uri="{BB962C8B-B14F-4D97-AF65-F5344CB8AC3E}">
        <p14:creationId xmlns:p14="http://schemas.microsoft.com/office/powerpoint/2010/main" val="1773678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46</a:t>
            </a:fld>
            <a:endParaRPr lang="fr-FR" dirty="0"/>
          </a:p>
        </p:txBody>
      </p:sp>
      <p:sp>
        <p:nvSpPr>
          <p:cNvPr id="5" name="Rectangle 4"/>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BMW</a:t>
            </a:r>
          </a:p>
        </p:txBody>
      </p:sp>
      <p:sp>
        <p:nvSpPr>
          <p:cNvPr id="6" name="Rectangle 5"/>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altLang="zh-CN" dirty="0"/>
              <a:t>raking system</a:t>
            </a:r>
            <a:endParaRPr lang="en-US" dirty="0"/>
          </a:p>
        </p:txBody>
      </p:sp>
      <p:sp>
        <p:nvSpPr>
          <p:cNvPr id="7" name="Rectangle 6"/>
          <p:cNvSpPr/>
          <p:nvPr/>
        </p:nvSpPr>
        <p:spPr>
          <a:xfrm>
            <a:off x="6435684"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ower train</a:t>
            </a:r>
            <a:endParaRPr lang="en-US" dirty="0"/>
          </a:p>
        </p:txBody>
      </p:sp>
      <p:sp>
        <p:nvSpPr>
          <p:cNvPr id="8" name="Rectangle 7"/>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pad</a:t>
            </a:r>
          </a:p>
        </p:txBody>
      </p:sp>
      <p:sp>
        <p:nvSpPr>
          <p:cNvPr id="9" name="Rectangle 8"/>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pedal</a:t>
            </a:r>
          </a:p>
        </p:txBody>
      </p:sp>
      <p:sp>
        <p:nvSpPr>
          <p:cNvPr id="54" name="Rounded Rectangle 53"/>
          <p:cNvSpPr/>
          <p:nvPr/>
        </p:nvSpPr>
        <p:spPr>
          <a:xfrm>
            <a:off x="8766612" y="1158721"/>
            <a:ext cx="2565163" cy="5852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of BMW</a:t>
            </a:r>
          </a:p>
        </p:txBody>
      </p:sp>
      <p:cxnSp>
        <p:nvCxnSpPr>
          <p:cNvPr id="11" name="Straight Arrow Connector 10"/>
          <p:cNvCxnSpPr>
            <a:stCxn id="58" idx="3"/>
            <a:endCxn id="6" idx="1"/>
          </p:cNvCxnSpPr>
          <p:nvPr/>
        </p:nvCxnSpPr>
        <p:spPr>
          <a:xfrm>
            <a:off x="2890456" y="2993559"/>
            <a:ext cx="1183201" cy="672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5180913" y="1380877"/>
            <a:ext cx="1455683" cy="818301"/>
          </a:xfrm>
          <a:prstGeom prst="rect">
            <a:avLst/>
          </a:prstGeom>
        </p:spPr>
      </p:pic>
      <p:pic>
        <p:nvPicPr>
          <p:cNvPr id="13" name="Picture 12"/>
          <p:cNvPicPr>
            <a:picLocks noChangeAspect="1"/>
          </p:cNvPicPr>
          <p:nvPr/>
        </p:nvPicPr>
        <p:blipFill>
          <a:blip r:embed="rId3"/>
          <a:stretch>
            <a:fillRect/>
          </a:stretch>
        </p:blipFill>
        <p:spPr>
          <a:xfrm>
            <a:off x="938364" y="5049355"/>
            <a:ext cx="804473" cy="640897"/>
          </a:xfrm>
          <a:prstGeom prst="rect">
            <a:avLst/>
          </a:prstGeom>
        </p:spPr>
      </p:pic>
      <p:pic>
        <p:nvPicPr>
          <p:cNvPr id="14" name="Picture 13"/>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15" name="Picture 14"/>
          <p:cNvPicPr>
            <a:picLocks noChangeAspect="1"/>
          </p:cNvPicPr>
          <p:nvPr/>
        </p:nvPicPr>
        <p:blipFill>
          <a:blip r:embed="rId5"/>
          <a:stretch>
            <a:fillRect/>
          </a:stretch>
        </p:blipFill>
        <p:spPr>
          <a:xfrm>
            <a:off x="3679929" y="2539443"/>
            <a:ext cx="1131091" cy="796984"/>
          </a:xfrm>
          <a:prstGeom prst="rect">
            <a:avLst/>
          </a:prstGeom>
        </p:spPr>
      </p:pic>
      <p:pic>
        <p:nvPicPr>
          <p:cNvPr id="35" name="Picture 34"/>
          <p:cNvPicPr>
            <a:picLocks noChangeAspect="1"/>
          </p:cNvPicPr>
          <p:nvPr/>
        </p:nvPicPr>
        <p:blipFill>
          <a:blip r:embed="rId6"/>
          <a:stretch>
            <a:fillRect/>
          </a:stretch>
        </p:blipFill>
        <p:spPr>
          <a:xfrm>
            <a:off x="5260433" y="341581"/>
            <a:ext cx="1212865" cy="888817"/>
          </a:xfrm>
          <a:prstGeom prst="rect">
            <a:avLst/>
          </a:prstGeom>
        </p:spPr>
      </p:pic>
      <p:sp>
        <p:nvSpPr>
          <p:cNvPr id="36" name="Rectangle 35"/>
          <p:cNvSpPr/>
          <p:nvPr/>
        </p:nvSpPr>
        <p:spPr>
          <a:xfrm>
            <a:off x="2770310" y="716067"/>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V2I </a:t>
            </a:r>
            <a:r>
              <a:rPr lang="en-US" altLang="zh-CN" dirty="0"/>
              <a:t>infrastructure</a:t>
            </a:r>
            <a:endParaRPr lang="en-US" dirty="0"/>
          </a:p>
        </p:txBody>
      </p:sp>
      <p:pic>
        <p:nvPicPr>
          <p:cNvPr id="17" name="Picture 16"/>
          <p:cNvPicPr>
            <a:picLocks noChangeAspect="1"/>
          </p:cNvPicPr>
          <p:nvPr/>
        </p:nvPicPr>
        <p:blipFill rotWithShape="1">
          <a:blip r:embed="rId7"/>
          <a:srcRect l="5667" t="20666" r="5500" b="13555"/>
          <a:stretch/>
        </p:blipFill>
        <p:spPr>
          <a:xfrm>
            <a:off x="7472050" y="2704561"/>
            <a:ext cx="1199634" cy="666213"/>
          </a:xfrm>
          <a:prstGeom prst="rect">
            <a:avLst/>
          </a:prstGeom>
        </p:spPr>
      </p:pic>
      <p:pic>
        <p:nvPicPr>
          <p:cNvPr id="12" name="Picture 11"/>
          <p:cNvPicPr>
            <a:picLocks noChangeAspect="1"/>
          </p:cNvPicPr>
          <p:nvPr/>
        </p:nvPicPr>
        <p:blipFill>
          <a:blip r:embed="rId8"/>
          <a:stretch>
            <a:fillRect/>
          </a:stretch>
        </p:blipFill>
        <p:spPr>
          <a:xfrm>
            <a:off x="7509790" y="-33602"/>
            <a:ext cx="655728" cy="655728"/>
          </a:xfrm>
          <a:prstGeom prst="rect">
            <a:avLst/>
          </a:prstGeom>
        </p:spPr>
      </p:pic>
      <p:cxnSp>
        <p:nvCxnSpPr>
          <p:cNvPr id="18" name="Straight Arrow Connector 17"/>
          <p:cNvCxnSpPr/>
          <p:nvPr/>
        </p:nvCxnSpPr>
        <p:spPr>
          <a:xfrm flipV="1">
            <a:off x="5866865" y="831185"/>
            <a:ext cx="0" cy="685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69364" y="2821195"/>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9"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08755" y="1174433"/>
            <a:ext cx="1915909" cy="646331"/>
          </a:xfrm>
          <a:prstGeom prst="rect">
            <a:avLst/>
          </a:prstGeom>
          <a:noFill/>
        </p:spPr>
        <p:txBody>
          <a:bodyPr wrap="none" rtlCol="0">
            <a:spAutoFit/>
          </a:bodyPr>
          <a:lstStyle/>
          <a:p>
            <a:r>
              <a:rPr lang="en-US" dirty="0" err="1"/>
              <a:t>Operates_within</a:t>
            </a:r>
            <a:endParaRPr lang="en-US" dirty="0"/>
          </a:p>
          <a:p>
            <a:endParaRPr lang="en-US" dirty="0"/>
          </a:p>
        </p:txBody>
      </p:sp>
      <p:sp>
        <p:nvSpPr>
          <p:cNvPr id="34" name="TextBox 33"/>
          <p:cNvSpPr txBox="1"/>
          <p:nvPr/>
        </p:nvSpPr>
        <p:spPr>
          <a:xfrm>
            <a:off x="7593533" y="532816"/>
            <a:ext cx="530915" cy="369332"/>
          </a:xfrm>
          <a:prstGeom prst="rect">
            <a:avLst/>
          </a:prstGeom>
          <a:noFill/>
        </p:spPr>
        <p:txBody>
          <a:bodyPr wrap="none" rtlCol="0">
            <a:spAutoFit/>
          </a:bodyPr>
          <a:lstStyle/>
          <a:p>
            <a:r>
              <a:rPr lang="en-US" dirty="0"/>
              <a:t>sun</a:t>
            </a:r>
          </a:p>
        </p:txBody>
      </p:sp>
      <p:sp>
        <p:nvSpPr>
          <p:cNvPr id="21" name="Rectangle 20"/>
          <p:cNvSpPr/>
          <p:nvPr/>
        </p:nvSpPr>
        <p:spPr>
          <a:xfrm>
            <a:off x="4993615" y="2877410"/>
            <a:ext cx="2262158" cy="369332"/>
          </a:xfrm>
          <a:prstGeom prst="rect">
            <a:avLst/>
          </a:prstGeom>
        </p:spPr>
        <p:txBody>
          <a:bodyPr wrap="none">
            <a:spAutoFit/>
          </a:bodyPr>
          <a:lstStyle/>
          <a:p>
            <a:r>
              <a:rPr lang="en-US" dirty="0" err="1"/>
              <a:t>has_Assembled_Part</a:t>
            </a:r>
            <a:endParaRPr lang="en-US" dirty="0"/>
          </a:p>
        </p:txBody>
      </p:sp>
      <p:pic>
        <p:nvPicPr>
          <p:cNvPr id="27" name="Picture 26"/>
          <p:cNvPicPr>
            <a:picLocks noChangeAspect="1"/>
          </p:cNvPicPr>
          <p:nvPr/>
        </p:nvPicPr>
        <p:blipFill>
          <a:blip r:embed="rId9">
            <a:clrChange>
              <a:clrFrom>
                <a:srgbClr val="FFFFFF"/>
              </a:clrFrom>
              <a:clrTo>
                <a:srgbClr val="FFFFFF">
                  <a:alpha val="0"/>
                </a:srgbClr>
              </a:clrTo>
            </a:clrChange>
          </a:blip>
          <a:stretch>
            <a:fillRect/>
          </a:stretch>
        </p:blipFill>
        <p:spPr>
          <a:xfrm>
            <a:off x="4482065" y="-560621"/>
            <a:ext cx="506495" cy="506495"/>
          </a:xfrm>
          <a:prstGeom prst="rect">
            <a:avLst/>
          </a:prstGeom>
        </p:spPr>
      </p:pic>
      <p:sp>
        <p:nvSpPr>
          <p:cNvPr id="53" name="TextBox 52"/>
          <p:cNvSpPr txBox="1"/>
          <p:nvPr/>
        </p:nvSpPr>
        <p:spPr>
          <a:xfrm>
            <a:off x="4199095" y="-817634"/>
            <a:ext cx="1223412" cy="369332"/>
          </a:xfrm>
          <a:prstGeom prst="rect">
            <a:avLst/>
          </a:prstGeom>
          <a:noFill/>
        </p:spPr>
        <p:txBody>
          <a:bodyPr wrap="none" rtlCol="0">
            <a:spAutoFit/>
          </a:bodyPr>
          <a:lstStyle/>
          <a:p>
            <a:r>
              <a:rPr lang="en-US" dirty="0"/>
              <a:t>satellite</a:t>
            </a:r>
          </a:p>
        </p:txBody>
      </p:sp>
      <p:sp>
        <p:nvSpPr>
          <p:cNvPr id="22" name="Rectangle 21"/>
          <p:cNvSpPr/>
          <p:nvPr/>
        </p:nvSpPr>
        <p:spPr>
          <a:xfrm>
            <a:off x="930488" y="145487"/>
            <a:ext cx="2146742" cy="369332"/>
          </a:xfrm>
          <a:prstGeom prst="rect">
            <a:avLst/>
          </a:prstGeom>
        </p:spPr>
        <p:txBody>
          <a:bodyPr wrap="none">
            <a:spAutoFit/>
          </a:bodyPr>
          <a:lstStyle/>
          <a:p>
            <a:r>
              <a:rPr lang="en-US" dirty="0"/>
              <a:t>System of systems</a:t>
            </a:r>
          </a:p>
        </p:txBody>
      </p:sp>
      <p:sp>
        <p:nvSpPr>
          <p:cNvPr id="58" name="Rectangle 57"/>
          <p:cNvSpPr/>
          <p:nvPr/>
        </p:nvSpPr>
        <p:spPr>
          <a:xfrm>
            <a:off x="853838" y="269430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Subsystem </a:t>
            </a:r>
            <a:r>
              <a:rPr lang="en-US" altLang="zh-CN" dirty="0"/>
              <a:t>role</a:t>
            </a:r>
            <a:endParaRPr lang="en-US" dirty="0"/>
          </a:p>
        </p:txBody>
      </p:sp>
      <p:sp>
        <p:nvSpPr>
          <p:cNvPr id="59" name="Rectangle 58"/>
          <p:cNvSpPr/>
          <p:nvPr/>
        </p:nvSpPr>
        <p:spPr>
          <a:xfrm>
            <a:off x="-1322054" y="1620583"/>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t>
            </a:r>
            <a:r>
              <a:rPr lang="en-US" altLang="zh-CN" dirty="0"/>
              <a:t>role</a:t>
            </a:r>
            <a:endParaRPr lang="en-US" dirty="0"/>
          </a:p>
        </p:txBody>
      </p:sp>
      <p:sp>
        <p:nvSpPr>
          <p:cNvPr id="48" name="TextBox 47"/>
          <p:cNvSpPr txBox="1"/>
          <p:nvPr/>
        </p:nvSpPr>
        <p:spPr>
          <a:xfrm>
            <a:off x="5067097" y="-329956"/>
            <a:ext cx="1915909" cy="646331"/>
          </a:xfrm>
          <a:prstGeom prst="rect">
            <a:avLst/>
          </a:prstGeom>
          <a:noFill/>
        </p:spPr>
        <p:txBody>
          <a:bodyPr wrap="none" rtlCol="0">
            <a:spAutoFit/>
          </a:bodyPr>
          <a:lstStyle/>
          <a:p>
            <a:r>
              <a:rPr lang="en-US" dirty="0" err="1"/>
              <a:t>Operates_within</a:t>
            </a:r>
            <a:endParaRPr lang="en-US" dirty="0"/>
          </a:p>
          <a:p>
            <a:endParaRPr lang="en-US" dirty="0"/>
          </a:p>
        </p:txBody>
      </p:sp>
      <p:cxnSp>
        <p:nvCxnSpPr>
          <p:cNvPr id="49" name="Straight Arrow Connector 48"/>
          <p:cNvCxnSpPr/>
          <p:nvPr/>
        </p:nvCxnSpPr>
        <p:spPr>
          <a:xfrm>
            <a:off x="4988560" y="-54126"/>
            <a:ext cx="627895" cy="521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0"/>
          <a:stretch>
            <a:fillRect/>
          </a:stretch>
        </p:blipFill>
        <p:spPr>
          <a:xfrm>
            <a:off x="8570969" y="-158657"/>
            <a:ext cx="944646" cy="944646"/>
          </a:xfrm>
          <a:prstGeom prst="rect">
            <a:avLst/>
          </a:prstGeom>
        </p:spPr>
      </p:pic>
      <p:sp>
        <p:nvSpPr>
          <p:cNvPr id="55" name="TextBox 54"/>
          <p:cNvSpPr txBox="1"/>
          <p:nvPr/>
        </p:nvSpPr>
        <p:spPr>
          <a:xfrm>
            <a:off x="8812603" y="546866"/>
            <a:ext cx="646331" cy="369332"/>
          </a:xfrm>
          <a:prstGeom prst="rect">
            <a:avLst/>
          </a:prstGeom>
          <a:noFill/>
        </p:spPr>
        <p:txBody>
          <a:bodyPr wrap="none" rtlCol="0">
            <a:spAutoFit/>
          </a:bodyPr>
          <a:lstStyle/>
          <a:p>
            <a:r>
              <a:rPr lang="en-US" dirty="0"/>
              <a:t>rain</a:t>
            </a:r>
          </a:p>
        </p:txBody>
      </p:sp>
      <p:sp>
        <p:nvSpPr>
          <p:cNvPr id="56" name="Rectangle 55"/>
          <p:cNvSpPr/>
          <p:nvPr/>
        </p:nvSpPr>
        <p:spPr>
          <a:xfrm>
            <a:off x="3849077" y="3971330"/>
            <a:ext cx="2262158" cy="369332"/>
          </a:xfrm>
          <a:prstGeom prst="rect">
            <a:avLst/>
          </a:prstGeom>
        </p:spPr>
        <p:txBody>
          <a:bodyPr wrap="none">
            <a:spAutoFit/>
          </a:bodyPr>
          <a:lstStyle/>
          <a:p>
            <a:r>
              <a:rPr lang="en-US" dirty="0" err="1"/>
              <a:t>has_Assembled_Part</a:t>
            </a:r>
            <a:endParaRPr lang="en-US" dirty="0"/>
          </a:p>
        </p:txBody>
      </p:sp>
      <p:sp>
        <p:nvSpPr>
          <p:cNvPr id="57" name="Rectangle 56"/>
          <p:cNvSpPr/>
          <p:nvPr/>
        </p:nvSpPr>
        <p:spPr>
          <a:xfrm>
            <a:off x="880768" y="1600662"/>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Supersystem</a:t>
            </a:r>
            <a:r>
              <a:rPr lang="en-US" dirty="0"/>
              <a:t> </a:t>
            </a:r>
            <a:r>
              <a:rPr lang="en-US" altLang="zh-CN" dirty="0"/>
              <a:t>role</a:t>
            </a:r>
            <a:endParaRPr lang="en-US" dirty="0"/>
          </a:p>
        </p:txBody>
      </p:sp>
      <p:cxnSp>
        <p:nvCxnSpPr>
          <p:cNvPr id="61" name="Straight Arrow Connector 60"/>
          <p:cNvCxnSpPr>
            <a:stCxn id="5" idx="1"/>
            <a:endCxn id="57" idx="3"/>
          </p:cNvCxnSpPr>
          <p:nvPr/>
        </p:nvCxnSpPr>
        <p:spPr>
          <a:xfrm flipH="1" flipV="1">
            <a:off x="2917386" y="1899920"/>
            <a:ext cx="1996148" cy="632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1454847" y="2227421"/>
            <a:ext cx="6485" cy="466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flipV="1">
            <a:off x="2361951" y="2233544"/>
            <a:ext cx="12354" cy="460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8472302" y="4217747"/>
            <a:ext cx="4268626" cy="923330"/>
          </a:xfrm>
          <a:prstGeom prst="rect">
            <a:avLst/>
          </a:prstGeom>
          <a:noFill/>
        </p:spPr>
        <p:txBody>
          <a:bodyPr wrap="square" rtlCol="0">
            <a:spAutoFit/>
          </a:bodyPr>
          <a:lstStyle/>
          <a:p>
            <a:r>
              <a:rPr lang="en-US" dirty="0"/>
              <a:t>The subsystem and </a:t>
            </a:r>
            <a:r>
              <a:rPr lang="en-US" dirty="0" err="1"/>
              <a:t>supersystem</a:t>
            </a:r>
            <a:r>
              <a:rPr lang="en-US" dirty="0"/>
              <a:t> pattern involves a </a:t>
            </a:r>
            <a:r>
              <a:rPr lang="en-US" dirty="0" err="1"/>
              <a:t>untransitive</a:t>
            </a:r>
            <a:r>
              <a:rPr lang="en-US" dirty="0"/>
              <a:t> relationships.</a:t>
            </a:r>
          </a:p>
        </p:txBody>
      </p:sp>
      <p:sp>
        <p:nvSpPr>
          <p:cNvPr id="72" name="Rectangle 71"/>
          <p:cNvSpPr/>
          <p:nvPr/>
        </p:nvSpPr>
        <p:spPr>
          <a:xfrm>
            <a:off x="8882731" y="3360108"/>
            <a:ext cx="2977316" cy="6048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In-Vehicle </a:t>
            </a:r>
            <a:r>
              <a:rPr lang="en-US" altLang="zh-CN" dirty="0"/>
              <a:t>enter</a:t>
            </a:r>
            <a:r>
              <a:rPr lang="en-US" dirty="0"/>
              <a:t>tainment system</a:t>
            </a:r>
          </a:p>
        </p:txBody>
      </p:sp>
      <p:pic>
        <p:nvPicPr>
          <p:cNvPr id="2" name="Picture 1"/>
          <p:cNvPicPr>
            <a:picLocks noChangeAspect="1"/>
          </p:cNvPicPr>
          <p:nvPr/>
        </p:nvPicPr>
        <p:blipFill>
          <a:blip r:embed="rId11"/>
          <a:stretch>
            <a:fillRect/>
          </a:stretch>
        </p:blipFill>
        <p:spPr>
          <a:xfrm>
            <a:off x="9814929" y="2207175"/>
            <a:ext cx="1184914" cy="1087966"/>
          </a:xfrm>
          <a:prstGeom prst="rect">
            <a:avLst/>
          </a:prstGeom>
        </p:spPr>
      </p:pic>
      <p:cxnSp>
        <p:nvCxnSpPr>
          <p:cNvPr id="45" name="Straight Arrow Connector 44"/>
          <p:cNvCxnSpPr/>
          <p:nvPr/>
        </p:nvCxnSpPr>
        <p:spPr>
          <a:xfrm>
            <a:off x="6950152" y="2519220"/>
            <a:ext cx="2864777" cy="2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411155" y="2135723"/>
            <a:ext cx="2262158" cy="369332"/>
          </a:xfrm>
          <a:prstGeom prst="rect">
            <a:avLst/>
          </a:prstGeom>
        </p:spPr>
        <p:txBody>
          <a:bodyPr wrap="none">
            <a:spAutoFit/>
          </a:bodyPr>
          <a:lstStyle/>
          <a:p>
            <a:r>
              <a:rPr lang="en-US" dirty="0" err="1"/>
              <a:t>has_Assembled_Part</a:t>
            </a:r>
            <a:endParaRPr lang="en-US" dirty="0"/>
          </a:p>
        </p:txBody>
      </p:sp>
      <p:sp>
        <p:nvSpPr>
          <p:cNvPr id="46" name="TextBox 45"/>
          <p:cNvSpPr txBox="1"/>
          <p:nvPr/>
        </p:nvSpPr>
        <p:spPr>
          <a:xfrm>
            <a:off x="3818221" y="1861093"/>
            <a:ext cx="761747" cy="369332"/>
          </a:xfrm>
          <a:prstGeom prst="rect">
            <a:avLst/>
          </a:prstGeom>
          <a:noFill/>
        </p:spPr>
        <p:txBody>
          <a:bodyPr wrap="none" rtlCol="0">
            <a:spAutoFit/>
          </a:bodyPr>
          <a:lstStyle/>
          <a:p>
            <a:r>
              <a:rPr lang="en-US" altLang="zh-CN" dirty="0"/>
              <a:t>plays</a:t>
            </a:r>
            <a:endParaRPr lang="en-US" dirty="0"/>
          </a:p>
        </p:txBody>
      </p:sp>
      <p:sp>
        <p:nvSpPr>
          <p:cNvPr id="50" name="TextBox 49"/>
          <p:cNvSpPr txBox="1"/>
          <p:nvPr/>
        </p:nvSpPr>
        <p:spPr>
          <a:xfrm>
            <a:off x="2572125" y="3444231"/>
            <a:ext cx="1338828" cy="369332"/>
          </a:xfrm>
          <a:prstGeom prst="rect">
            <a:avLst/>
          </a:prstGeom>
          <a:noFill/>
        </p:spPr>
        <p:txBody>
          <a:bodyPr wrap="none" rtlCol="0">
            <a:spAutoFit/>
          </a:bodyPr>
          <a:lstStyle/>
          <a:p>
            <a:r>
              <a:rPr lang="en-US" altLang="zh-CN" dirty="0"/>
              <a:t>is role of</a:t>
            </a:r>
            <a:endParaRPr lang="en-US" dirty="0"/>
          </a:p>
        </p:txBody>
      </p:sp>
      <p:sp>
        <p:nvSpPr>
          <p:cNvPr id="51" name="TextBox 50"/>
          <p:cNvSpPr txBox="1"/>
          <p:nvPr/>
        </p:nvSpPr>
        <p:spPr>
          <a:xfrm>
            <a:off x="-1543851" y="-1061483"/>
            <a:ext cx="5308999" cy="1200329"/>
          </a:xfrm>
          <a:prstGeom prst="rect">
            <a:avLst/>
          </a:prstGeom>
          <a:noFill/>
        </p:spPr>
        <p:txBody>
          <a:bodyPr wrap="square" rtlCol="0">
            <a:spAutoFit/>
          </a:bodyPr>
          <a:lstStyle/>
          <a:p>
            <a:r>
              <a:rPr lang="en-US" dirty="0">
                <a:solidFill>
                  <a:srgbClr val="FF0000"/>
                </a:solidFill>
              </a:rPr>
              <a:t>Each BMW has the </a:t>
            </a:r>
            <a:r>
              <a:rPr lang="en-US" dirty="0" err="1">
                <a:solidFill>
                  <a:srgbClr val="FF0000"/>
                </a:solidFill>
              </a:rPr>
              <a:t>supersystem</a:t>
            </a:r>
            <a:r>
              <a:rPr lang="en-US" dirty="0">
                <a:solidFill>
                  <a:srgbClr val="FF0000"/>
                </a:solidFill>
              </a:rPr>
              <a:t> role relative to some braking system, some power train system, and so on. The letters then have the subsystem role relative to the BMW.</a:t>
            </a:r>
          </a:p>
        </p:txBody>
      </p:sp>
      <p:sp>
        <p:nvSpPr>
          <p:cNvPr id="16" name="TextBox 15"/>
          <p:cNvSpPr txBox="1"/>
          <p:nvPr/>
        </p:nvSpPr>
        <p:spPr>
          <a:xfrm>
            <a:off x="607500" y="5815604"/>
            <a:ext cx="10207436" cy="4524315"/>
          </a:xfrm>
          <a:prstGeom prst="rect">
            <a:avLst/>
          </a:prstGeom>
          <a:noFill/>
        </p:spPr>
        <p:txBody>
          <a:bodyPr wrap="square" rtlCol="0">
            <a:spAutoFit/>
          </a:bodyPr>
          <a:lstStyle/>
          <a:p>
            <a:r>
              <a:rPr lang="en-US" dirty="0"/>
              <a:t>CONTEXT similar to viewpoint or view is required.</a:t>
            </a:r>
          </a:p>
          <a:p>
            <a:r>
              <a:rPr lang="en-US" dirty="0"/>
              <a:t>Aspects? Aspect</a:t>
            </a:r>
          </a:p>
          <a:p>
            <a:r>
              <a:rPr lang="en-US" dirty="0"/>
              <a:t>aspect</a:t>
            </a:r>
          </a:p>
          <a:p>
            <a:r>
              <a:rPr lang="en-US" dirty="0"/>
              <a:t>specified way of viewing an object (3.1)</a:t>
            </a:r>
          </a:p>
          <a:p>
            <a:endParaRPr lang="en-US" dirty="0"/>
          </a:p>
          <a:p>
            <a:r>
              <a:rPr lang="en-US" dirty="0"/>
              <a:t>4.2 Aspect</a:t>
            </a:r>
          </a:p>
          <a:p>
            <a:r>
              <a:rPr lang="en-US" dirty="0"/>
              <a:t>If the elements of an object or the interrelations of this object to other objects are to be studied, it is useful to look at these objects from different views. For the purpose of this document, these views are called aspects.</a:t>
            </a:r>
          </a:p>
          <a:p>
            <a:endParaRPr lang="en-US" dirty="0"/>
          </a:p>
          <a:p>
            <a:r>
              <a:rPr lang="en-US" dirty="0"/>
              <a:t>The aspect concept is, in this document, used for structuring purposes.</a:t>
            </a:r>
          </a:p>
          <a:p>
            <a:r>
              <a:rPr lang="en-US" dirty="0"/>
              <a:t>Viewing an object using an aspect, only occurrences of sub-objects that are relevant in that aspect are visible.</a:t>
            </a:r>
          </a:p>
          <a:p>
            <a:r>
              <a:rPr lang="en-US" dirty="0"/>
              <a:t>When an object is recognized within an aspect, all the information related to that object may be accessed, including information on its other aspects, if any.</a:t>
            </a:r>
          </a:p>
          <a:p>
            <a:endParaRPr lang="en-US" dirty="0"/>
          </a:p>
        </p:txBody>
      </p:sp>
      <p:cxnSp>
        <p:nvCxnSpPr>
          <p:cNvPr id="24" name="Straight Arrow Connector 23"/>
          <p:cNvCxnSpPr>
            <a:stCxn id="58" idx="1"/>
          </p:cNvCxnSpPr>
          <p:nvPr/>
        </p:nvCxnSpPr>
        <p:spPr>
          <a:xfrm flipH="1">
            <a:off x="492027" y="2993559"/>
            <a:ext cx="361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231755" y="2729278"/>
            <a:ext cx="1698527" cy="5635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Context class</a:t>
            </a:r>
          </a:p>
        </p:txBody>
      </p:sp>
      <p:sp>
        <p:nvSpPr>
          <p:cNvPr id="31" name="TextBox 30"/>
          <p:cNvSpPr txBox="1"/>
          <p:nvPr/>
        </p:nvSpPr>
        <p:spPr>
          <a:xfrm>
            <a:off x="-2171700" y="4289340"/>
            <a:ext cx="2262158" cy="646331"/>
          </a:xfrm>
          <a:prstGeom prst="rect">
            <a:avLst/>
          </a:prstGeom>
          <a:noFill/>
        </p:spPr>
        <p:txBody>
          <a:bodyPr wrap="none" rtlCol="0">
            <a:spAutoFit/>
          </a:bodyPr>
          <a:lstStyle/>
          <a:p>
            <a:r>
              <a:rPr lang="en-US" dirty="0"/>
              <a:t>Instance: context </a:t>
            </a:r>
          </a:p>
          <a:p>
            <a:r>
              <a:rPr lang="en-US" dirty="0"/>
              <a:t>Engine id: </a:t>
            </a:r>
          </a:p>
        </p:txBody>
      </p:sp>
      <p:sp>
        <p:nvSpPr>
          <p:cNvPr id="19" name="TextBox 18"/>
          <p:cNvSpPr txBox="1"/>
          <p:nvPr/>
        </p:nvSpPr>
        <p:spPr>
          <a:xfrm>
            <a:off x="6983006" y="5497338"/>
            <a:ext cx="4605903" cy="1200329"/>
          </a:xfrm>
          <a:prstGeom prst="rect">
            <a:avLst/>
          </a:prstGeom>
          <a:noFill/>
        </p:spPr>
        <p:txBody>
          <a:bodyPr wrap="square" rtlCol="0">
            <a:spAutoFit/>
          </a:bodyPr>
          <a:lstStyle/>
          <a:p>
            <a:r>
              <a:rPr lang="en-US" dirty="0">
                <a:solidFill>
                  <a:srgbClr val="FF0000"/>
                </a:solidFill>
              </a:rPr>
              <a:t>List some functional aspects, viewpoints, views?</a:t>
            </a:r>
          </a:p>
          <a:p>
            <a:endParaRPr lang="en-US" dirty="0">
              <a:solidFill>
                <a:srgbClr val="FF0000"/>
              </a:solidFill>
            </a:endParaRPr>
          </a:p>
          <a:p>
            <a:r>
              <a:rPr lang="en-US" dirty="0" err="1">
                <a:solidFill>
                  <a:srgbClr val="FF0000"/>
                </a:solidFill>
              </a:rPr>
              <a:t>Product,location</a:t>
            </a:r>
            <a:r>
              <a:rPr lang="en-US" dirty="0">
                <a:solidFill>
                  <a:srgbClr val="FF0000"/>
                </a:solidFill>
              </a:rPr>
              <a:t>?</a:t>
            </a:r>
          </a:p>
        </p:txBody>
      </p:sp>
      <p:sp>
        <p:nvSpPr>
          <p:cNvPr id="20" name="TextBox 19"/>
          <p:cNvSpPr txBox="1"/>
          <p:nvPr/>
        </p:nvSpPr>
        <p:spPr>
          <a:xfrm>
            <a:off x="-4665955" y="1411353"/>
            <a:ext cx="3557544" cy="2308324"/>
          </a:xfrm>
          <a:prstGeom prst="rect">
            <a:avLst/>
          </a:prstGeom>
          <a:noFill/>
        </p:spPr>
        <p:txBody>
          <a:bodyPr wrap="square" rtlCol="0">
            <a:spAutoFit/>
          </a:bodyPr>
          <a:lstStyle/>
          <a:p>
            <a:r>
              <a:rPr lang="en-US" dirty="0">
                <a:solidFill>
                  <a:srgbClr val="FF0000"/>
                </a:solidFill>
              </a:rPr>
              <a:t>When BMW is system, it has a subsystem::braking system whose subsystem is brake pad.</a:t>
            </a:r>
          </a:p>
          <a:p>
            <a:endParaRPr lang="en-US" dirty="0">
              <a:solidFill>
                <a:srgbClr val="FF0000"/>
              </a:solidFill>
            </a:endParaRPr>
          </a:p>
          <a:p>
            <a:r>
              <a:rPr lang="en-US" dirty="0">
                <a:solidFill>
                  <a:srgbClr val="FF0000"/>
                </a:solidFill>
              </a:rPr>
              <a:t>The braking system has a subsystem:: brake pad. (the braking system is considered as a system)</a:t>
            </a:r>
          </a:p>
        </p:txBody>
      </p:sp>
    </p:spTree>
    <p:extLst>
      <p:ext uri="{BB962C8B-B14F-4D97-AF65-F5344CB8AC3E}">
        <p14:creationId xmlns:p14="http://schemas.microsoft.com/office/powerpoint/2010/main" val="1400571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47</a:t>
            </a:fld>
            <a:endParaRPr lang="fr-FR" dirty="0"/>
          </a:p>
        </p:txBody>
      </p:sp>
      <p:sp>
        <p:nvSpPr>
          <p:cNvPr id="5" name="Rectangle 4"/>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BMW</a:t>
            </a:r>
          </a:p>
        </p:txBody>
      </p:sp>
      <p:sp>
        <p:nvSpPr>
          <p:cNvPr id="6" name="Rectangle 5"/>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altLang="zh-CN" dirty="0"/>
              <a:t>raking system</a:t>
            </a:r>
            <a:endParaRPr lang="en-US" dirty="0"/>
          </a:p>
        </p:txBody>
      </p:sp>
      <p:sp>
        <p:nvSpPr>
          <p:cNvPr id="7" name="Rectangle 6"/>
          <p:cNvSpPr/>
          <p:nvPr/>
        </p:nvSpPr>
        <p:spPr>
          <a:xfrm>
            <a:off x="6435684"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ower train</a:t>
            </a:r>
            <a:endParaRPr lang="en-US" dirty="0"/>
          </a:p>
        </p:txBody>
      </p:sp>
      <p:sp>
        <p:nvSpPr>
          <p:cNvPr id="8" name="Rectangle 7"/>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pad</a:t>
            </a:r>
          </a:p>
        </p:txBody>
      </p:sp>
      <p:sp>
        <p:nvSpPr>
          <p:cNvPr id="9" name="Rectangle 8"/>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pedal</a:t>
            </a:r>
          </a:p>
        </p:txBody>
      </p:sp>
      <p:sp>
        <p:nvSpPr>
          <p:cNvPr id="54" name="Rounded Rectangle 53"/>
          <p:cNvSpPr/>
          <p:nvPr/>
        </p:nvSpPr>
        <p:spPr>
          <a:xfrm>
            <a:off x="8748746" y="538572"/>
            <a:ext cx="2565163" cy="5852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of BMW</a:t>
            </a:r>
          </a:p>
        </p:txBody>
      </p:sp>
      <p:cxnSp>
        <p:nvCxnSpPr>
          <p:cNvPr id="11" name="Straight Arrow Connector 10"/>
          <p:cNvCxnSpPr>
            <a:stCxn id="58" idx="3"/>
            <a:endCxn id="6" idx="1"/>
          </p:cNvCxnSpPr>
          <p:nvPr/>
        </p:nvCxnSpPr>
        <p:spPr>
          <a:xfrm>
            <a:off x="2890456" y="2993559"/>
            <a:ext cx="1183201" cy="672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5180913" y="1380877"/>
            <a:ext cx="1455683" cy="818301"/>
          </a:xfrm>
          <a:prstGeom prst="rect">
            <a:avLst/>
          </a:prstGeom>
        </p:spPr>
      </p:pic>
      <p:pic>
        <p:nvPicPr>
          <p:cNvPr id="13" name="Picture 12"/>
          <p:cNvPicPr>
            <a:picLocks noChangeAspect="1"/>
          </p:cNvPicPr>
          <p:nvPr/>
        </p:nvPicPr>
        <p:blipFill>
          <a:blip r:embed="rId3"/>
          <a:stretch>
            <a:fillRect/>
          </a:stretch>
        </p:blipFill>
        <p:spPr>
          <a:xfrm>
            <a:off x="938364" y="5049355"/>
            <a:ext cx="804473" cy="640897"/>
          </a:xfrm>
          <a:prstGeom prst="rect">
            <a:avLst/>
          </a:prstGeom>
        </p:spPr>
      </p:pic>
      <p:pic>
        <p:nvPicPr>
          <p:cNvPr id="14" name="Picture 13"/>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15" name="Picture 14"/>
          <p:cNvPicPr>
            <a:picLocks noChangeAspect="1"/>
          </p:cNvPicPr>
          <p:nvPr/>
        </p:nvPicPr>
        <p:blipFill>
          <a:blip r:embed="rId5"/>
          <a:stretch>
            <a:fillRect/>
          </a:stretch>
        </p:blipFill>
        <p:spPr>
          <a:xfrm>
            <a:off x="3679929" y="2539443"/>
            <a:ext cx="1131091" cy="796984"/>
          </a:xfrm>
          <a:prstGeom prst="rect">
            <a:avLst/>
          </a:prstGeom>
        </p:spPr>
      </p:pic>
      <p:pic>
        <p:nvPicPr>
          <p:cNvPr id="35" name="Picture 34"/>
          <p:cNvPicPr>
            <a:picLocks noChangeAspect="1"/>
          </p:cNvPicPr>
          <p:nvPr/>
        </p:nvPicPr>
        <p:blipFill>
          <a:blip r:embed="rId6"/>
          <a:stretch>
            <a:fillRect/>
          </a:stretch>
        </p:blipFill>
        <p:spPr>
          <a:xfrm>
            <a:off x="5260433" y="341581"/>
            <a:ext cx="1212865" cy="888817"/>
          </a:xfrm>
          <a:prstGeom prst="rect">
            <a:avLst/>
          </a:prstGeom>
        </p:spPr>
      </p:pic>
      <p:sp>
        <p:nvSpPr>
          <p:cNvPr id="36" name="Rectangle 35"/>
          <p:cNvSpPr/>
          <p:nvPr/>
        </p:nvSpPr>
        <p:spPr>
          <a:xfrm>
            <a:off x="2770310" y="716067"/>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V2I </a:t>
            </a:r>
            <a:r>
              <a:rPr lang="en-US" altLang="zh-CN" dirty="0"/>
              <a:t>infrastructure</a:t>
            </a:r>
            <a:endParaRPr lang="en-US" dirty="0"/>
          </a:p>
        </p:txBody>
      </p:sp>
      <p:pic>
        <p:nvPicPr>
          <p:cNvPr id="17" name="Picture 16"/>
          <p:cNvPicPr>
            <a:picLocks noChangeAspect="1"/>
          </p:cNvPicPr>
          <p:nvPr/>
        </p:nvPicPr>
        <p:blipFill rotWithShape="1">
          <a:blip r:embed="rId7"/>
          <a:srcRect l="5667" t="20666" r="5500" b="13555"/>
          <a:stretch/>
        </p:blipFill>
        <p:spPr>
          <a:xfrm>
            <a:off x="7472050" y="2704561"/>
            <a:ext cx="1199634" cy="666213"/>
          </a:xfrm>
          <a:prstGeom prst="rect">
            <a:avLst/>
          </a:prstGeom>
        </p:spPr>
      </p:pic>
      <p:pic>
        <p:nvPicPr>
          <p:cNvPr id="12" name="Picture 11"/>
          <p:cNvPicPr>
            <a:picLocks noChangeAspect="1"/>
          </p:cNvPicPr>
          <p:nvPr/>
        </p:nvPicPr>
        <p:blipFill>
          <a:blip r:embed="rId8"/>
          <a:stretch>
            <a:fillRect/>
          </a:stretch>
        </p:blipFill>
        <p:spPr>
          <a:xfrm>
            <a:off x="9097533" y="-865471"/>
            <a:ext cx="655728" cy="655728"/>
          </a:xfrm>
          <a:prstGeom prst="rect">
            <a:avLst/>
          </a:prstGeom>
        </p:spPr>
      </p:pic>
      <p:cxnSp>
        <p:nvCxnSpPr>
          <p:cNvPr id="18" name="Straight Arrow Connector 17"/>
          <p:cNvCxnSpPr/>
          <p:nvPr/>
        </p:nvCxnSpPr>
        <p:spPr>
          <a:xfrm flipV="1">
            <a:off x="5866865" y="831185"/>
            <a:ext cx="0" cy="685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69364" y="2821195"/>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9"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08755" y="1174433"/>
            <a:ext cx="1915909" cy="646331"/>
          </a:xfrm>
          <a:prstGeom prst="rect">
            <a:avLst/>
          </a:prstGeom>
          <a:noFill/>
        </p:spPr>
        <p:txBody>
          <a:bodyPr wrap="none" rtlCol="0">
            <a:spAutoFit/>
          </a:bodyPr>
          <a:lstStyle/>
          <a:p>
            <a:r>
              <a:rPr lang="en-US" dirty="0" err="1"/>
              <a:t>Operates_within</a:t>
            </a:r>
            <a:endParaRPr lang="en-US" dirty="0"/>
          </a:p>
          <a:p>
            <a:endParaRPr lang="en-US" dirty="0"/>
          </a:p>
        </p:txBody>
      </p:sp>
      <p:sp>
        <p:nvSpPr>
          <p:cNvPr id="34" name="TextBox 33"/>
          <p:cNvSpPr txBox="1"/>
          <p:nvPr/>
        </p:nvSpPr>
        <p:spPr>
          <a:xfrm>
            <a:off x="9181276" y="-299053"/>
            <a:ext cx="530915" cy="369332"/>
          </a:xfrm>
          <a:prstGeom prst="rect">
            <a:avLst/>
          </a:prstGeom>
          <a:noFill/>
        </p:spPr>
        <p:txBody>
          <a:bodyPr wrap="none" rtlCol="0">
            <a:spAutoFit/>
          </a:bodyPr>
          <a:lstStyle/>
          <a:p>
            <a:r>
              <a:rPr lang="en-US" dirty="0"/>
              <a:t>sun</a:t>
            </a:r>
          </a:p>
        </p:txBody>
      </p:sp>
      <p:sp>
        <p:nvSpPr>
          <p:cNvPr id="21" name="Rectangle 20"/>
          <p:cNvSpPr/>
          <p:nvPr/>
        </p:nvSpPr>
        <p:spPr>
          <a:xfrm>
            <a:off x="4993615" y="2877410"/>
            <a:ext cx="2262158" cy="369332"/>
          </a:xfrm>
          <a:prstGeom prst="rect">
            <a:avLst/>
          </a:prstGeom>
        </p:spPr>
        <p:txBody>
          <a:bodyPr wrap="none">
            <a:spAutoFit/>
          </a:bodyPr>
          <a:lstStyle/>
          <a:p>
            <a:r>
              <a:rPr lang="en-US" dirty="0" err="1"/>
              <a:t>has_Assembled_Part</a:t>
            </a:r>
            <a:endParaRPr lang="en-US" dirty="0"/>
          </a:p>
        </p:txBody>
      </p:sp>
      <p:pic>
        <p:nvPicPr>
          <p:cNvPr id="27" name="Picture 26"/>
          <p:cNvPicPr>
            <a:picLocks noChangeAspect="1"/>
          </p:cNvPicPr>
          <p:nvPr/>
        </p:nvPicPr>
        <p:blipFill>
          <a:blip r:embed="rId9">
            <a:clrChange>
              <a:clrFrom>
                <a:srgbClr val="FFFFFF"/>
              </a:clrFrom>
              <a:clrTo>
                <a:srgbClr val="FFFFFF">
                  <a:alpha val="0"/>
                </a:srgbClr>
              </a:clrTo>
            </a:clrChange>
          </a:blip>
          <a:stretch>
            <a:fillRect/>
          </a:stretch>
        </p:blipFill>
        <p:spPr>
          <a:xfrm>
            <a:off x="4482065" y="-560621"/>
            <a:ext cx="506495" cy="506495"/>
          </a:xfrm>
          <a:prstGeom prst="rect">
            <a:avLst/>
          </a:prstGeom>
        </p:spPr>
      </p:pic>
      <p:sp>
        <p:nvSpPr>
          <p:cNvPr id="53" name="TextBox 52"/>
          <p:cNvSpPr txBox="1"/>
          <p:nvPr/>
        </p:nvSpPr>
        <p:spPr>
          <a:xfrm>
            <a:off x="4199095" y="-817634"/>
            <a:ext cx="1223412" cy="369332"/>
          </a:xfrm>
          <a:prstGeom prst="rect">
            <a:avLst/>
          </a:prstGeom>
          <a:noFill/>
        </p:spPr>
        <p:txBody>
          <a:bodyPr wrap="none" rtlCol="0">
            <a:spAutoFit/>
          </a:bodyPr>
          <a:lstStyle/>
          <a:p>
            <a:r>
              <a:rPr lang="en-US" dirty="0"/>
              <a:t>satellite</a:t>
            </a:r>
          </a:p>
        </p:txBody>
      </p:sp>
      <p:sp>
        <p:nvSpPr>
          <p:cNvPr id="58" name="Rectangle 57"/>
          <p:cNvSpPr/>
          <p:nvPr/>
        </p:nvSpPr>
        <p:spPr>
          <a:xfrm>
            <a:off x="853838" y="269430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Subsystem </a:t>
            </a:r>
            <a:r>
              <a:rPr lang="en-US" altLang="zh-CN" dirty="0"/>
              <a:t>role</a:t>
            </a:r>
            <a:endParaRPr lang="en-US" dirty="0"/>
          </a:p>
        </p:txBody>
      </p:sp>
      <p:sp>
        <p:nvSpPr>
          <p:cNvPr id="59" name="Rectangle 58"/>
          <p:cNvSpPr/>
          <p:nvPr/>
        </p:nvSpPr>
        <p:spPr>
          <a:xfrm>
            <a:off x="-1802698" y="1357033"/>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altLang="zh-CN" dirty="0"/>
              <a:t>ole</a:t>
            </a:r>
            <a:endParaRPr lang="en-US" dirty="0"/>
          </a:p>
        </p:txBody>
      </p:sp>
      <p:sp>
        <p:nvSpPr>
          <p:cNvPr id="48" name="TextBox 47"/>
          <p:cNvSpPr txBox="1"/>
          <p:nvPr/>
        </p:nvSpPr>
        <p:spPr>
          <a:xfrm>
            <a:off x="5067097" y="-329956"/>
            <a:ext cx="1915909" cy="646331"/>
          </a:xfrm>
          <a:prstGeom prst="rect">
            <a:avLst/>
          </a:prstGeom>
          <a:noFill/>
        </p:spPr>
        <p:txBody>
          <a:bodyPr wrap="none" rtlCol="0">
            <a:spAutoFit/>
          </a:bodyPr>
          <a:lstStyle/>
          <a:p>
            <a:r>
              <a:rPr lang="en-US" dirty="0" err="1"/>
              <a:t>Operates_within</a:t>
            </a:r>
            <a:endParaRPr lang="en-US" dirty="0"/>
          </a:p>
          <a:p>
            <a:endParaRPr lang="en-US" dirty="0"/>
          </a:p>
        </p:txBody>
      </p:sp>
      <p:cxnSp>
        <p:nvCxnSpPr>
          <p:cNvPr id="49" name="Straight Arrow Connector 48"/>
          <p:cNvCxnSpPr/>
          <p:nvPr/>
        </p:nvCxnSpPr>
        <p:spPr>
          <a:xfrm>
            <a:off x="4988560" y="-54126"/>
            <a:ext cx="627895" cy="521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0"/>
          <a:stretch>
            <a:fillRect/>
          </a:stretch>
        </p:blipFill>
        <p:spPr>
          <a:xfrm>
            <a:off x="10158712" y="-990526"/>
            <a:ext cx="944646" cy="944646"/>
          </a:xfrm>
          <a:prstGeom prst="rect">
            <a:avLst/>
          </a:prstGeom>
        </p:spPr>
      </p:pic>
      <p:sp>
        <p:nvSpPr>
          <p:cNvPr id="55" name="TextBox 54"/>
          <p:cNvSpPr txBox="1"/>
          <p:nvPr/>
        </p:nvSpPr>
        <p:spPr>
          <a:xfrm>
            <a:off x="10400346" y="-285003"/>
            <a:ext cx="646331" cy="369332"/>
          </a:xfrm>
          <a:prstGeom prst="rect">
            <a:avLst/>
          </a:prstGeom>
          <a:noFill/>
        </p:spPr>
        <p:txBody>
          <a:bodyPr wrap="none" rtlCol="0">
            <a:spAutoFit/>
          </a:bodyPr>
          <a:lstStyle/>
          <a:p>
            <a:r>
              <a:rPr lang="en-US" dirty="0"/>
              <a:t>rain</a:t>
            </a:r>
          </a:p>
        </p:txBody>
      </p:sp>
      <p:sp>
        <p:nvSpPr>
          <p:cNvPr id="56" name="Rectangle 55"/>
          <p:cNvSpPr/>
          <p:nvPr/>
        </p:nvSpPr>
        <p:spPr>
          <a:xfrm>
            <a:off x="3849077" y="3971330"/>
            <a:ext cx="2262158" cy="369332"/>
          </a:xfrm>
          <a:prstGeom prst="rect">
            <a:avLst/>
          </a:prstGeom>
        </p:spPr>
        <p:txBody>
          <a:bodyPr wrap="none">
            <a:spAutoFit/>
          </a:bodyPr>
          <a:lstStyle/>
          <a:p>
            <a:r>
              <a:rPr lang="en-US" dirty="0" err="1"/>
              <a:t>has_Assembled_Part</a:t>
            </a:r>
            <a:endParaRPr lang="en-US" dirty="0"/>
          </a:p>
        </p:txBody>
      </p:sp>
      <p:sp>
        <p:nvSpPr>
          <p:cNvPr id="57" name="Rectangle 56"/>
          <p:cNvSpPr/>
          <p:nvPr/>
        </p:nvSpPr>
        <p:spPr>
          <a:xfrm>
            <a:off x="880768" y="1600662"/>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Supersystem</a:t>
            </a:r>
            <a:r>
              <a:rPr lang="en-US" dirty="0"/>
              <a:t> </a:t>
            </a:r>
            <a:r>
              <a:rPr lang="en-US" altLang="zh-CN" dirty="0"/>
              <a:t>role</a:t>
            </a:r>
            <a:endParaRPr lang="en-US" dirty="0"/>
          </a:p>
        </p:txBody>
      </p:sp>
      <p:cxnSp>
        <p:nvCxnSpPr>
          <p:cNvPr id="61" name="Straight Arrow Connector 60"/>
          <p:cNvCxnSpPr>
            <a:stCxn id="5" idx="1"/>
            <a:endCxn id="57" idx="3"/>
          </p:cNvCxnSpPr>
          <p:nvPr/>
        </p:nvCxnSpPr>
        <p:spPr>
          <a:xfrm flipH="1" flipV="1">
            <a:off x="2917386" y="1899920"/>
            <a:ext cx="1996148" cy="632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p:cNvSpPr/>
          <p:nvPr/>
        </p:nvSpPr>
        <p:spPr>
          <a:xfrm>
            <a:off x="8882731" y="3360108"/>
            <a:ext cx="2977316" cy="6048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In-Vehicle </a:t>
            </a:r>
            <a:r>
              <a:rPr lang="en-US" altLang="zh-CN" dirty="0"/>
              <a:t>enter</a:t>
            </a:r>
            <a:r>
              <a:rPr lang="en-US" dirty="0"/>
              <a:t>tainment system</a:t>
            </a:r>
          </a:p>
        </p:txBody>
      </p:sp>
      <p:pic>
        <p:nvPicPr>
          <p:cNvPr id="2" name="Picture 1"/>
          <p:cNvPicPr>
            <a:picLocks noChangeAspect="1"/>
          </p:cNvPicPr>
          <p:nvPr/>
        </p:nvPicPr>
        <p:blipFill>
          <a:blip r:embed="rId11"/>
          <a:stretch>
            <a:fillRect/>
          </a:stretch>
        </p:blipFill>
        <p:spPr>
          <a:xfrm>
            <a:off x="9814929" y="2207175"/>
            <a:ext cx="1184914" cy="1087966"/>
          </a:xfrm>
          <a:prstGeom prst="rect">
            <a:avLst/>
          </a:prstGeom>
        </p:spPr>
      </p:pic>
      <p:cxnSp>
        <p:nvCxnSpPr>
          <p:cNvPr id="45" name="Straight Arrow Connector 44"/>
          <p:cNvCxnSpPr/>
          <p:nvPr/>
        </p:nvCxnSpPr>
        <p:spPr>
          <a:xfrm>
            <a:off x="6950152" y="2519220"/>
            <a:ext cx="2864777" cy="2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411155" y="2135723"/>
            <a:ext cx="2262158" cy="369332"/>
          </a:xfrm>
          <a:prstGeom prst="rect">
            <a:avLst/>
          </a:prstGeom>
        </p:spPr>
        <p:txBody>
          <a:bodyPr wrap="none">
            <a:spAutoFit/>
          </a:bodyPr>
          <a:lstStyle/>
          <a:p>
            <a:r>
              <a:rPr lang="en-US" dirty="0" err="1"/>
              <a:t>has_Assembled_Part</a:t>
            </a:r>
            <a:endParaRPr lang="en-US" dirty="0"/>
          </a:p>
        </p:txBody>
      </p:sp>
      <p:sp>
        <p:nvSpPr>
          <p:cNvPr id="46" name="TextBox 45"/>
          <p:cNvSpPr txBox="1"/>
          <p:nvPr/>
        </p:nvSpPr>
        <p:spPr>
          <a:xfrm>
            <a:off x="3818221" y="1861093"/>
            <a:ext cx="761747" cy="369332"/>
          </a:xfrm>
          <a:prstGeom prst="rect">
            <a:avLst/>
          </a:prstGeom>
          <a:noFill/>
        </p:spPr>
        <p:txBody>
          <a:bodyPr wrap="none" rtlCol="0">
            <a:spAutoFit/>
          </a:bodyPr>
          <a:lstStyle/>
          <a:p>
            <a:r>
              <a:rPr lang="en-US" altLang="zh-CN" dirty="0"/>
              <a:t>plays</a:t>
            </a:r>
            <a:endParaRPr lang="en-US" dirty="0"/>
          </a:p>
        </p:txBody>
      </p:sp>
      <p:sp>
        <p:nvSpPr>
          <p:cNvPr id="50" name="TextBox 49"/>
          <p:cNvSpPr txBox="1"/>
          <p:nvPr/>
        </p:nvSpPr>
        <p:spPr>
          <a:xfrm>
            <a:off x="2388702" y="3372035"/>
            <a:ext cx="1338828" cy="369332"/>
          </a:xfrm>
          <a:prstGeom prst="rect">
            <a:avLst/>
          </a:prstGeom>
          <a:noFill/>
        </p:spPr>
        <p:txBody>
          <a:bodyPr wrap="none" rtlCol="0">
            <a:spAutoFit/>
          </a:bodyPr>
          <a:lstStyle/>
          <a:p>
            <a:r>
              <a:rPr lang="en-US" altLang="zh-CN" dirty="0"/>
              <a:t>is role of</a:t>
            </a:r>
            <a:endParaRPr lang="en-US" dirty="0"/>
          </a:p>
        </p:txBody>
      </p:sp>
      <p:cxnSp>
        <p:nvCxnSpPr>
          <p:cNvPr id="19" name="Straight Arrow Connector 18"/>
          <p:cNvCxnSpPr>
            <a:stCxn id="33" idx="2"/>
          </p:cNvCxnSpPr>
          <p:nvPr/>
        </p:nvCxnSpPr>
        <p:spPr>
          <a:xfrm flipV="1">
            <a:off x="6866710" y="1174433"/>
            <a:ext cx="2543990" cy="646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915587" y="1471625"/>
            <a:ext cx="530915" cy="369332"/>
          </a:xfrm>
          <a:prstGeom prst="rect">
            <a:avLst/>
          </a:prstGeom>
        </p:spPr>
        <p:txBody>
          <a:bodyPr wrap="none">
            <a:spAutoFit/>
          </a:bodyPr>
          <a:lstStyle/>
          <a:p>
            <a:r>
              <a:rPr lang="en-US" dirty="0"/>
              <a:t>has</a:t>
            </a:r>
          </a:p>
        </p:txBody>
      </p:sp>
      <p:cxnSp>
        <p:nvCxnSpPr>
          <p:cNvPr id="22" name="Straight Arrow Connector 21"/>
          <p:cNvCxnSpPr>
            <a:endCxn id="34" idx="2"/>
          </p:cNvCxnSpPr>
          <p:nvPr/>
        </p:nvCxnSpPr>
        <p:spPr>
          <a:xfrm flipH="1" flipV="1">
            <a:off x="9446734" y="70279"/>
            <a:ext cx="20210" cy="464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446502" y="89322"/>
            <a:ext cx="992579" cy="369332"/>
          </a:xfrm>
          <a:prstGeom prst="rect">
            <a:avLst/>
          </a:prstGeom>
          <a:noFill/>
        </p:spPr>
        <p:txBody>
          <a:bodyPr wrap="none" rtlCol="0">
            <a:spAutoFit/>
          </a:bodyPr>
          <a:lstStyle/>
          <a:p>
            <a:r>
              <a:rPr lang="en-US" dirty="0"/>
              <a:t>include</a:t>
            </a:r>
          </a:p>
        </p:txBody>
      </p:sp>
      <p:cxnSp>
        <p:nvCxnSpPr>
          <p:cNvPr id="60" name="Straight Arrow Connector 59"/>
          <p:cNvCxnSpPr/>
          <p:nvPr/>
        </p:nvCxnSpPr>
        <p:spPr>
          <a:xfrm flipH="1" flipV="1">
            <a:off x="10703768" y="46967"/>
            <a:ext cx="20210" cy="464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703768" y="107886"/>
            <a:ext cx="992579" cy="369332"/>
          </a:xfrm>
          <a:prstGeom prst="rect">
            <a:avLst/>
          </a:prstGeom>
          <a:noFill/>
        </p:spPr>
        <p:txBody>
          <a:bodyPr wrap="none" rtlCol="0">
            <a:spAutoFit/>
          </a:bodyPr>
          <a:lstStyle/>
          <a:p>
            <a:r>
              <a:rPr lang="en-US" dirty="0"/>
              <a:t>include</a:t>
            </a:r>
          </a:p>
        </p:txBody>
      </p:sp>
      <p:cxnSp>
        <p:nvCxnSpPr>
          <p:cNvPr id="40" name="Straight Arrow Connector 39"/>
          <p:cNvCxnSpPr>
            <a:stCxn id="59" idx="3"/>
            <a:endCxn id="57" idx="1"/>
          </p:cNvCxnSpPr>
          <p:nvPr/>
        </p:nvCxnSpPr>
        <p:spPr>
          <a:xfrm>
            <a:off x="233920" y="1656291"/>
            <a:ext cx="646848" cy="243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233920" y="1192254"/>
            <a:ext cx="1107996" cy="369332"/>
          </a:xfrm>
          <a:prstGeom prst="rect">
            <a:avLst/>
          </a:prstGeom>
          <a:noFill/>
        </p:spPr>
        <p:txBody>
          <a:bodyPr wrap="none" rtlCol="0">
            <a:spAutoFit/>
          </a:bodyPr>
          <a:lstStyle/>
          <a:p>
            <a:r>
              <a:rPr lang="en-US" dirty="0"/>
              <a:t>subclass</a:t>
            </a:r>
          </a:p>
        </p:txBody>
      </p:sp>
      <p:cxnSp>
        <p:nvCxnSpPr>
          <p:cNvPr id="65" name="Straight Arrow Connector 64"/>
          <p:cNvCxnSpPr>
            <a:endCxn id="58" idx="1"/>
          </p:cNvCxnSpPr>
          <p:nvPr/>
        </p:nvCxnSpPr>
        <p:spPr>
          <a:xfrm>
            <a:off x="-249180" y="1972732"/>
            <a:ext cx="1103018" cy="1020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570879" y="2508078"/>
            <a:ext cx="1107996" cy="369332"/>
          </a:xfrm>
          <a:prstGeom prst="rect">
            <a:avLst/>
          </a:prstGeom>
          <a:noFill/>
        </p:spPr>
        <p:txBody>
          <a:bodyPr wrap="none" rtlCol="0">
            <a:spAutoFit/>
          </a:bodyPr>
          <a:lstStyle/>
          <a:p>
            <a:r>
              <a:rPr lang="en-US" dirty="0"/>
              <a:t>subclass</a:t>
            </a:r>
          </a:p>
        </p:txBody>
      </p:sp>
      <p:sp>
        <p:nvSpPr>
          <p:cNvPr id="16" name="TextBox 15"/>
          <p:cNvSpPr txBox="1"/>
          <p:nvPr/>
        </p:nvSpPr>
        <p:spPr>
          <a:xfrm>
            <a:off x="2537633" y="5091833"/>
            <a:ext cx="8494633" cy="923330"/>
          </a:xfrm>
          <a:prstGeom prst="rect">
            <a:avLst/>
          </a:prstGeom>
          <a:noFill/>
        </p:spPr>
        <p:txBody>
          <a:bodyPr wrap="none" rtlCol="0">
            <a:spAutoFit/>
          </a:bodyPr>
          <a:lstStyle/>
          <a:p>
            <a:r>
              <a:rPr lang="en-US" dirty="0"/>
              <a:t>System A </a:t>
            </a:r>
            <a:r>
              <a:rPr lang="en-US" altLang="zh-CN" dirty="0"/>
              <a:t>is the subsystem of System B</a:t>
            </a:r>
          </a:p>
          <a:p>
            <a:endParaRPr lang="en-US" altLang="zh-CN" dirty="0"/>
          </a:p>
          <a:p>
            <a:r>
              <a:rPr lang="en-US" altLang="zh-CN" dirty="0"/>
              <a:t>System B </a:t>
            </a:r>
            <a:r>
              <a:rPr lang="en-US" altLang="zh-CN" dirty="0" err="1"/>
              <a:t>has_Assembled_Part</a:t>
            </a:r>
            <a:r>
              <a:rPr lang="en-US" altLang="zh-CN" dirty="0"/>
              <a:t> System A which has a role of subsystem role.</a:t>
            </a:r>
          </a:p>
        </p:txBody>
      </p:sp>
      <p:sp>
        <p:nvSpPr>
          <p:cNvPr id="20" name="TextBox 19"/>
          <p:cNvSpPr txBox="1"/>
          <p:nvPr/>
        </p:nvSpPr>
        <p:spPr>
          <a:xfrm>
            <a:off x="2565487" y="6212613"/>
            <a:ext cx="4339650" cy="369332"/>
          </a:xfrm>
          <a:prstGeom prst="rect">
            <a:avLst/>
          </a:prstGeom>
          <a:noFill/>
        </p:spPr>
        <p:txBody>
          <a:bodyPr wrap="none" rtlCol="0">
            <a:spAutoFit/>
          </a:bodyPr>
          <a:lstStyle/>
          <a:p>
            <a:r>
              <a:rPr lang="en-US" dirty="0">
                <a:solidFill>
                  <a:srgbClr val="FF0000"/>
                </a:solidFill>
              </a:rPr>
              <a:t>Context is not considered right now.</a:t>
            </a:r>
          </a:p>
        </p:txBody>
      </p:sp>
    </p:spTree>
    <p:extLst>
      <p:ext uri="{BB962C8B-B14F-4D97-AF65-F5344CB8AC3E}">
        <p14:creationId xmlns:p14="http://schemas.microsoft.com/office/powerpoint/2010/main" val="1221336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48</a:t>
            </a:fld>
            <a:endParaRPr lang="fr-FR" dirty="0"/>
          </a:p>
        </p:txBody>
      </p:sp>
      <p:sp>
        <p:nvSpPr>
          <p:cNvPr id="5" name="Rectangle 4"/>
          <p:cNvSpPr/>
          <p:nvPr/>
        </p:nvSpPr>
        <p:spPr>
          <a:xfrm>
            <a:off x="6600625" y="369385"/>
            <a:ext cx="5249533" cy="6247864"/>
          </a:xfrm>
          <a:prstGeom prst="rect">
            <a:avLst/>
          </a:prstGeom>
        </p:spPr>
        <p:txBody>
          <a:bodyPr wrap="square">
            <a:spAutoFit/>
          </a:bodyPr>
          <a:lstStyle/>
          <a:p>
            <a:r>
              <a:rPr lang="en-US" sz="1600" b="1" dirty="0"/>
              <a:t>View</a:t>
            </a:r>
            <a:r>
              <a:rPr lang="en-US" sz="1600" dirty="0"/>
              <a:t> is A representation of a system from the perspective of a viewpoint. (OMG 2010)</a:t>
            </a:r>
          </a:p>
          <a:p>
            <a:endParaRPr lang="en-US" sz="1600" dirty="0"/>
          </a:p>
          <a:p>
            <a:r>
              <a:rPr lang="en-US" sz="1600" b="1" dirty="0"/>
              <a:t>Architecture view: </a:t>
            </a:r>
            <a:r>
              <a:rPr lang="en-US" sz="1600" dirty="0"/>
              <a:t>work product expressing the architecture of a system from the perspective of specific system concerns (ISO IEEE 42010)</a:t>
            </a:r>
          </a:p>
          <a:p>
            <a:endParaRPr lang="en-US" sz="1600" dirty="0"/>
          </a:p>
          <a:p>
            <a:r>
              <a:rPr lang="en-US" sz="1600" dirty="0">
                <a:solidFill>
                  <a:srgbClr val="FF0000"/>
                </a:solidFill>
              </a:rPr>
              <a:t>View: a view of a system from a given aspect focuses on those features of the system which are defined by the aspect.</a:t>
            </a:r>
          </a:p>
          <a:p>
            <a:endParaRPr lang="en-US" sz="1600" dirty="0">
              <a:solidFill>
                <a:srgbClr val="FF0000"/>
              </a:solidFill>
            </a:endParaRPr>
          </a:p>
          <a:p>
            <a:r>
              <a:rPr lang="en-US" sz="1600" dirty="0">
                <a:solidFill>
                  <a:srgbClr val="FF0000"/>
                </a:solidFill>
              </a:rPr>
              <a:t>A view is a projection of a system architecture </a:t>
            </a:r>
          </a:p>
          <a:p>
            <a:endParaRPr lang="en-US" sz="1600" dirty="0"/>
          </a:p>
          <a:p>
            <a:endParaRPr lang="en-US" sz="1600" dirty="0"/>
          </a:p>
          <a:p>
            <a:r>
              <a:rPr lang="en-US" sz="1600" dirty="0"/>
              <a:t>Sources</a:t>
            </a:r>
          </a:p>
          <a:p>
            <a:r>
              <a:rPr lang="en-US" sz="1600" dirty="0"/>
              <a:t>1.OMG. 2010. OMG Systems Modeling Language (OMG </a:t>
            </a:r>
            <a:r>
              <a:rPr lang="en-US" sz="1600" dirty="0" err="1"/>
              <a:t>SysML</a:t>
            </a:r>
            <a:r>
              <a:rPr lang="en-US" sz="1600" dirty="0"/>
              <a:t>™), Version 1.3. Needham, MA, USA: Object Management Group. Accessed on 11 September 2012. Available at http://www.omg.org/technology/documents/domain_spec_catalog.htm#OMGSysML - derived from IEEE 1471.</a:t>
            </a:r>
          </a:p>
          <a:p>
            <a:r>
              <a:rPr lang="en-US" sz="1600" dirty="0"/>
              <a:t>2. IEEE Standard (2011) INTERNATIONAL STANDARD ISO / IEC / IEEE Systems and software engineering - Architecture description</a:t>
            </a:r>
          </a:p>
          <a:p>
            <a:endParaRPr lang="en-US" sz="1600" dirty="0"/>
          </a:p>
        </p:txBody>
      </p:sp>
      <p:sp>
        <p:nvSpPr>
          <p:cNvPr id="6" name="Rectangle 5"/>
          <p:cNvSpPr/>
          <p:nvPr/>
        </p:nvSpPr>
        <p:spPr>
          <a:xfrm>
            <a:off x="698630" y="478420"/>
            <a:ext cx="5601958" cy="4770537"/>
          </a:xfrm>
          <a:prstGeom prst="rect">
            <a:avLst/>
          </a:prstGeom>
        </p:spPr>
        <p:txBody>
          <a:bodyPr wrap="square">
            <a:spAutoFit/>
          </a:bodyPr>
          <a:lstStyle/>
          <a:p>
            <a:r>
              <a:rPr lang="en-US" sz="1600" dirty="0"/>
              <a:t>A </a:t>
            </a:r>
            <a:r>
              <a:rPr lang="en-US" sz="1600" b="1" dirty="0"/>
              <a:t>viewpoint</a:t>
            </a:r>
            <a:r>
              <a:rPr lang="en-US" sz="1600" dirty="0"/>
              <a:t> is a specification of the conventions and rules for constructing and using a view for the purpose of addressing a set of stakeholder concerns (OMG 2010)</a:t>
            </a:r>
          </a:p>
          <a:p>
            <a:r>
              <a:rPr lang="en-US" sz="1600" b="1" dirty="0"/>
              <a:t>Architecture viewpoint: </a:t>
            </a:r>
            <a:r>
              <a:rPr lang="en-US" sz="1600" dirty="0"/>
              <a:t>work product establishing the conventions for the construction, interpretation and use of architecture views to frame specific system concerns (ISO IEEE 42010).</a:t>
            </a:r>
          </a:p>
          <a:p>
            <a:endParaRPr lang="en-US" sz="1600" dirty="0"/>
          </a:p>
          <a:p>
            <a:r>
              <a:rPr lang="en-US" sz="1600" dirty="0"/>
              <a:t>Viewpoint: </a:t>
            </a:r>
          </a:p>
          <a:p>
            <a:r>
              <a:rPr lang="en-US" sz="1600" dirty="0"/>
              <a:t>Source(s)</a:t>
            </a:r>
          </a:p>
          <a:p>
            <a:r>
              <a:rPr lang="en-US" sz="1600" dirty="0"/>
              <a:t>1. OMG. 2010. OMG Systems Modeling Language (OMG </a:t>
            </a:r>
            <a:r>
              <a:rPr lang="en-US" sz="1600" dirty="0" err="1"/>
              <a:t>SysML</a:t>
            </a:r>
            <a:r>
              <a:rPr lang="en-US" sz="1600" dirty="0"/>
              <a:t>™), Version 1.3. Needham, MA, USA: Object Management Group. Available at http://www.omg.org/technology/documents/domain_spec_catalog.htm#OMGSysML - derived from IEEE 1471.</a:t>
            </a:r>
          </a:p>
          <a:p>
            <a:r>
              <a:rPr lang="en-US" sz="1600" dirty="0"/>
              <a:t>2. IEEE Standard (2011) INTERNATIONAL STANDARD ISO / IEC / IEEE Systems and software engineering - Architecture description</a:t>
            </a:r>
          </a:p>
        </p:txBody>
      </p:sp>
      <p:sp>
        <p:nvSpPr>
          <p:cNvPr id="7" name="Rectangle 6"/>
          <p:cNvSpPr/>
          <p:nvPr/>
        </p:nvSpPr>
        <p:spPr>
          <a:xfrm>
            <a:off x="698630" y="5797597"/>
            <a:ext cx="5560153" cy="4801314"/>
          </a:xfrm>
          <a:prstGeom prst="rect">
            <a:avLst/>
          </a:prstGeom>
        </p:spPr>
        <p:txBody>
          <a:bodyPr wrap="square">
            <a:spAutoFit/>
          </a:bodyPr>
          <a:lstStyle/>
          <a:p>
            <a:r>
              <a:rPr lang="en-US" b="1" dirty="0"/>
              <a:t>Aspect= viewpoint</a:t>
            </a:r>
          </a:p>
          <a:p>
            <a:r>
              <a:rPr lang="en-US" dirty="0"/>
              <a:t>If the elements of an object or the interrelations of this object to other objects are to be studied, it is useful to look at these objects from different </a:t>
            </a:r>
            <a:r>
              <a:rPr lang="en-US" dirty="0">
                <a:solidFill>
                  <a:srgbClr val="FF0000"/>
                </a:solidFill>
              </a:rPr>
              <a:t>views</a:t>
            </a:r>
            <a:r>
              <a:rPr lang="en-US" dirty="0"/>
              <a:t>. For the purpose of this document, these views are called aspects.</a:t>
            </a:r>
          </a:p>
          <a:p>
            <a:endParaRPr lang="en-US" dirty="0"/>
          </a:p>
          <a:p>
            <a:r>
              <a:rPr lang="en-US" dirty="0"/>
              <a:t>The </a:t>
            </a:r>
            <a:r>
              <a:rPr lang="en-US" b="1" dirty="0"/>
              <a:t>aspect</a:t>
            </a:r>
            <a:r>
              <a:rPr lang="en-US" dirty="0"/>
              <a:t> concept is, in this document, used for structuring purposes.</a:t>
            </a:r>
          </a:p>
          <a:p>
            <a:r>
              <a:rPr lang="en-US" dirty="0">
                <a:solidFill>
                  <a:srgbClr val="FF0000"/>
                </a:solidFill>
              </a:rPr>
              <a:t>Viewing </a:t>
            </a:r>
            <a:r>
              <a:rPr lang="en-US" dirty="0"/>
              <a:t>an object using an aspect, only occurrences of sub-objects that are relevant in that aspect are visible.</a:t>
            </a:r>
          </a:p>
          <a:p>
            <a:r>
              <a:rPr lang="en-US" dirty="0"/>
              <a:t>When an object is recognized within an aspect, all the information related to that object may be accessed, including information on its other aspects, if any.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177327"/>
            <a:ext cx="4997707" cy="3695890"/>
          </a:xfrm>
          <a:prstGeom prst="rect">
            <a:avLst/>
          </a:prstGeom>
        </p:spPr>
      </p:pic>
      <p:sp>
        <p:nvSpPr>
          <p:cNvPr id="9" name="Rectangle 8"/>
          <p:cNvSpPr/>
          <p:nvPr/>
        </p:nvSpPr>
        <p:spPr>
          <a:xfrm>
            <a:off x="11997447" y="3768120"/>
            <a:ext cx="6096000" cy="646331"/>
          </a:xfrm>
          <a:prstGeom prst="rect">
            <a:avLst/>
          </a:prstGeom>
        </p:spPr>
        <p:txBody>
          <a:bodyPr>
            <a:spAutoFit/>
          </a:bodyPr>
          <a:lstStyle/>
          <a:p>
            <a:r>
              <a:rPr lang="en-US" dirty="0"/>
              <a:t>https://www.slideshare.net/dJdU/all-about-isoiecieee-42010-2014r5?from_action=save</a:t>
            </a:r>
          </a:p>
        </p:txBody>
      </p:sp>
    </p:spTree>
    <p:extLst>
      <p:ext uri="{BB962C8B-B14F-4D97-AF65-F5344CB8AC3E}">
        <p14:creationId xmlns:p14="http://schemas.microsoft.com/office/powerpoint/2010/main" val="3063883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49</a:t>
            </a:fld>
            <a:endParaRPr lang="fr-FR" dirty="0"/>
          </a:p>
        </p:txBody>
      </p:sp>
      <p:sp>
        <p:nvSpPr>
          <p:cNvPr id="24" name="TextBox 23"/>
          <p:cNvSpPr txBox="1"/>
          <p:nvPr/>
        </p:nvSpPr>
        <p:spPr>
          <a:xfrm flipH="1">
            <a:off x="6119633" y="1984018"/>
            <a:ext cx="5411950" cy="2585323"/>
          </a:xfrm>
          <a:prstGeom prst="rect">
            <a:avLst/>
          </a:prstGeom>
          <a:noFill/>
        </p:spPr>
        <p:txBody>
          <a:bodyPr wrap="square" rtlCol="0">
            <a:spAutoFit/>
          </a:bodyPr>
          <a:lstStyle/>
          <a:p>
            <a:pPr algn="just"/>
            <a:r>
              <a:rPr lang="en-US" altLang="zh-CN" dirty="0">
                <a:solidFill>
                  <a:srgbClr val="FF0000"/>
                </a:solidFill>
              </a:rPr>
              <a:t>Sun is the environment of Vehicle to Infrastructure </a:t>
            </a:r>
            <a:r>
              <a:rPr lang="en-US" altLang="zh-CN" dirty="0" err="1">
                <a:solidFill>
                  <a:srgbClr val="FF0000"/>
                </a:solidFill>
              </a:rPr>
              <a:t>SoS</a:t>
            </a:r>
            <a:r>
              <a:rPr lang="en-US" altLang="zh-CN" dirty="0">
                <a:solidFill>
                  <a:srgbClr val="FF0000"/>
                </a:solidFill>
              </a:rPr>
              <a:t>.</a:t>
            </a:r>
          </a:p>
          <a:p>
            <a:pPr algn="just"/>
            <a:r>
              <a:rPr lang="en-US" altLang="zh-CN" dirty="0">
                <a:solidFill>
                  <a:srgbClr val="FF0000"/>
                </a:solidFill>
              </a:rPr>
              <a:t>BMW is a part of Vehicle to Infrastructure </a:t>
            </a:r>
            <a:r>
              <a:rPr lang="en-US" altLang="zh-CN" dirty="0" err="1">
                <a:solidFill>
                  <a:srgbClr val="FF0000"/>
                </a:solidFill>
              </a:rPr>
              <a:t>SoS</a:t>
            </a:r>
            <a:r>
              <a:rPr lang="en-US" altLang="zh-CN" dirty="0">
                <a:solidFill>
                  <a:srgbClr val="FF0000"/>
                </a:solidFill>
              </a:rPr>
              <a:t>.</a:t>
            </a:r>
          </a:p>
          <a:p>
            <a:pPr algn="just"/>
            <a:r>
              <a:rPr lang="en-US" altLang="zh-CN" dirty="0">
                <a:solidFill>
                  <a:srgbClr val="FF0000"/>
                </a:solidFill>
              </a:rPr>
              <a:t>BMW has braking system and power train system as sub system.</a:t>
            </a:r>
          </a:p>
          <a:p>
            <a:pPr algn="just"/>
            <a:r>
              <a:rPr lang="en-US" altLang="zh-CN" dirty="0">
                <a:solidFill>
                  <a:srgbClr val="FF0000"/>
                </a:solidFill>
              </a:rPr>
              <a:t>The braking system has brake pads and brake pedal as sub-system</a:t>
            </a:r>
          </a:p>
          <a:p>
            <a:pPr algn="just"/>
            <a:endParaRPr lang="en-US" dirty="0"/>
          </a:p>
        </p:txBody>
      </p:sp>
      <p:grpSp>
        <p:nvGrpSpPr>
          <p:cNvPr id="50" name="Group 49"/>
          <p:cNvGrpSpPr/>
          <p:nvPr/>
        </p:nvGrpSpPr>
        <p:grpSpPr>
          <a:xfrm>
            <a:off x="875490" y="1303506"/>
            <a:ext cx="4732113" cy="3547660"/>
            <a:chOff x="636394" y="20995"/>
            <a:chExt cx="11410919" cy="6775703"/>
          </a:xfrm>
        </p:grpSpPr>
        <p:sp>
          <p:nvSpPr>
            <p:cNvPr id="52" name="Rectangle 51"/>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BMW</a:t>
              </a:r>
            </a:p>
          </p:txBody>
        </p:sp>
        <p:sp>
          <p:nvSpPr>
            <p:cNvPr id="53" name="Rectangle 52"/>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a:t>
              </a:r>
              <a:r>
                <a:rPr lang="en-US" altLang="zh-CN" sz="800" dirty="0"/>
                <a:t>raking system</a:t>
              </a:r>
              <a:endParaRPr lang="en-US" sz="800" dirty="0"/>
            </a:p>
          </p:txBody>
        </p:sp>
        <p:sp>
          <p:nvSpPr>
            <p:cNvPr id="55" name="Rectangle 54"/>
            <p:cNvSpPr/>
            <p:nvPr/>
          </p:nvSpPr>
          <p:spPr>
            <a:xfrm>
              <a:off x="6435684" y="3366462"/>
              <a:ext cx="2597162" cy="4704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a:t>
              </a:r>
              <a:r>
                <a:rPr lang="en-US" altLang="zh-CN" sz="800" dirty="0"/>
                <a:t>ower train</a:t>
              </a:r>
              <a:endParaRPr lang="en-US" sz="800" dirty="0"/>
            </a:p>
          </p:txBody>
        </p:sp>
        <p:sp>
          <p:nvSpPr>
            <p:cNvPr id="56" name="Rectangle 55"/>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brake pads</a:t>
              </a:r>
            </a:p>
          </p:txBody>
        </p:sp>
        <p:sp>
          <p:nvSpPr>
            <p:cNvPr id="58" name="Rectangle 57"/>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brake pedal</a:t>
              </a:r>
            </a:p>
          </p:txBody>
        </p:sp>
        <p:sp>
          <p:nvSpPr>
            <p:cNvPr id="59" name="Rounded Rectangle 58"/>
            <p:cNvSpPr/>
            <p:nvPr/>
          </p:nvSpPr>
          <p:spPr>
            <a:xfrm>
              <a:off x="9129152" y="222660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Relational quality </a:t>
              </a:r>
              <a:r>
                <a:rPr lang="en-US" altLang="zh-CN" sz="800" dirty="0"/>
                <a:t>decomposition</a:t>
              </a:r>
              <a:endParaRPr lang="en-US" sz="800" dirty="0"/>
            </a:p>
          </p:txBody>
        </p:sp>
        <p:sp>
          <p:nvSpPr>
            <p:cNvPr id="60" name="Oval 59"/>
            <p:cNvSpPr/>
            <p:nvPr/>
          </p:nvSpPr>
          <p:spPr>
            <a:xfrm>
              <a:off x="1939328" y="155135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Super system S1</a:t>
              </a:r>
            </a:p>
          </p:txBody>
        </p:sp>
        <p:sp>
          <p:nvSpPr>
            <p:cNvPr id="62" name="Oval 61"/>
            <p:cNvSpPr/>
            <p:nvPr/>
          </p:nvSpPr>
          <p:spPr>
            <a:xfrm>
              <a:off x="938364" y="285283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S11 </a:t>
              </a:r>
              <a:r>
                <a:rPr lang="en-US" altLang="zh-CN" sz="800" dirty="0"/>
                <a:t>role</a:t>
              </a:r>
              <a:endParaRPr lang="en-US" sz="800" dirty="0"/>
            </a:p>
          </p:txBody>
        </p:sp>
        <p:sp>
          <p:nvSpPr>
            <p:cNvPr id="65" name="Rounded Rectangle 64"/>
            <p:cNvSpPr/>
            <p:nvPr/>
          </p:nvSpPr>
          <p:spPr>
            <a:xfrm>
              <a:off x="9854299" y="556398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environment</a:t>
              </a:r>
            </a:p>
          </p:txBody>
        </p:sp>
        <p:cxnSp>
          <p:nvCxnSpPr>
            <p:cNvPr id="66" name="Straight Arrow Connector 65"/>
            <p:cNvCxnSpPr/>
            <p:nvPr/>
          </p:nvCxnSpPr>
          <p:spPr>
            <a:xfrm>
              <a:off x="9561289" y="272819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7313829" y="5556585"/>
              <a:ext cx="2001927" cy="747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S12</a:t>
              </a:r>
            </a:p>
          </p:txBody>
        </p:sp>
        <p:cxnSp>
          <p:nvCxnSpPr>
            <p:cNvPr id="68" name="Straight Arrow Connector 67"/>
            <p:cNvCxnSpPr/>
            <p:nvPr/>
          </p:nvCxnSpPr>
          <p:spPr>
            <a:xfrm flipH="1" flipV="1">
              <a:off x="7994955" y="396497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4906643" y="5556585"/>
              <a:ext cx="2202158" cy="9978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Relational quality </a:t>
              </a:r>
              <a:r>
                <a:rPr lang="en-US" sz="800" dirty="0" err="1"/>
                <a:t>xxy</a:t>
              </a:r>
              <a:endParaRPr lang="en-US" sz="800" dirty="0"/>
            </a:p>
          </p:txBody>
        </p:sp>
        <p:cxnSp>
          <p:nvCxnSpPr>
            <p:cNvPr id="70" name="Straight Arrow Connector 69"/>
            <p:cNvCxnSpPr/>
            <p:nvPr/>
          </p:nvCxnSpPr>
          <p:spPr>
            <a:xfrm flipH="1">
              <a:off x="8874026" y="272710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36394" y="358517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Super system S11</a:t>
              </a:r>
            </a:p>
          </p:txBody>
        </p:sp>
        <p:cxnSp>
          <p:nvCxnSpPr>
            <p:cNvPr id="72" name="Straight Arrow Connector 71"/>
            <p:cNvCxnSpPr>
              <a:stCxn id="71" idx="6"/>
            </p:cNvCxnSpPr>
            <p:nvPr/>
          </p:nvCxnSpPr>
          <p:spPr>
            <a:xfrm>
              <a:off x="3034660" y="382425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2800616" y="396497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1129662" y="581583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S111 </a:t>
              </a:r>
              <a:r>
                <a:rPr lang="en-US" altLang="zh-CN" sz="800" dirty="0"/>
                <a:t>role</a:t>
              </a:r>
              <a:endParaRPr lang="en-US" sz="800" dirty="0"/>
            </a:p>
          </p:txBody>
        </p:sp>
        <p:sp>
          <p:nvSpPr>
            <p:cNvPr id="75" name="Oval 74"/>
            <p:cNvSpPr/>
            <p:nvPr/>
          </p:nvSpPr>
          <p:spPr>
            <a:xfrm>
              <a:off x="2364599" y="632271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S112</a:t>
              </a:r>
            </a:p>
          </p:txBody>
        </p:sp>
        <p:cxnSp>
          <p:nvCxnSpPr>
            <p:cNvPr id="76" name="Straight Arrow Connector 75"/>
            <p:cNvCxnSpPr>
              <a:stCxn id="74" idx="0"/>
              <a:endCxn id="56" idx="2"/>
            </p:cNvCxnSpPr>
            <p:nvPr/>
          </p:nvCxnSpPr>
          <p:spPr>
            <a:xfrm flipH="1" flipV="1">
              <a:off x="2102136" y="500890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3642342" y="500890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9" idx="1"/>
            </p:cNvCxnSpPr>
            <p:nvPr/>
          </p:nvCxnSpPr>
          <p:spPr>
            <a:xfrm flipH="1">
              <a:off x="4350130" y="6055505"/>
              <a:ext cx="556513" cy="41379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9" idx="1"/>
              <a:endCxn id="74" idx="6"/>
            </p:cNvCxnSpPr>
            <p:nvPr/>
          </p:nvCxnSpPr>
          <p:spPr>
            <a:xfrm flipH="1" flipV="1">
              <a:off x="3131588" y="6052829"/>
              <a:ext cx="1775055" cy="267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3" idx="1"/>
              <a:endCxn id="62" idx="6"/>
            </p:cNvCxnSpPr>
            <p:nvPr/>
          </p:nvCxnSpPr>
          <p:spPr>
            <a:xfrm flipH="1" flipV="1">
              <a:off x="2940291" y="3089830"/>
              <a:ext cx="1133366" cy="57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2"/>
            <a:stretch>
              <a:fillRect/>
            </a:stretch>
          </p:blipFill>
          <p:spPr>
            <a:xfrm>
              <a:off x="5182727" y="1365442"/>
              <a:ext cx="1498232" cy="842220"/>
            </a:xfrm>
            <a:prstGeom prst="rect">
              <a:avLst/>
            </a:prstGeom>
          </p:spPr>
        </p:pic>
        <p:pic>
          <p:nvPicPr>
            <p:cNvPr id="85" name="Picture 84"/>
            <p:cNvPicPr>
              <a:picLocks noChangeAspect="1"/>
            </p:cNvPicPr>
            <p:nvPr/>
          </p:nvPicPr>
          <p:blipFill>
            <a:blip r:embed="rId3"/>
            <a:stretch>
              <a:fillRect/>
            </a:stretch>
          </p:blipFill>
          <p:spPr>
            <a:xfrm>
              <a:off x="938364" y="5049355"/>
              <a:ext cx="804473" cy="640897"/>
            </a:xfrm>
            <a:prstGeom prst="rect">
              <a:avLst/>
            </a:prstGeom>
          </p:spPr>
        </p:pic>
        <p:pic>
          <p:nvPicPr>
            <p:cNvPr id="87" name="Picture 86"/>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88" name="Picture 87"/>
            <p:cNvPicPr>
              <a:picLocks noChangeAspect="1"/>
            </p:cNvPicPr>
            <p:nvPr/>
          </p:nvPicPr>
          <p:blipFill>
            <a:blip r:embed="rId5"/>
            <a:stretch>
              <a:fillRect/>
            </a:stretch>
          </p:blipFill>
          <p:spPr>
            <a:xfrm>
              <a:off x="3679929" y="2539443"/>
              <a:ext cx="1131091" cy="796984"/>
            </a:xfrm>
            <a:prstGeom prst="rect">
              <a:avLst/>
            </a:prstGeom>
          </p:spPr>
        </p:pic>
        <p:pic>
          <p:nvPicPr>
            <p:cNvPr id="91" name="Picture 90"/>
            <p:cNvPicPr>
              <a:picLocks noChangeAspect="1"/>
            </p:cNvPicPr>
            <p:nvPr/>
          </p:nvPicPr>
          <p:blipFill>
            <a:blip r:embed="rId6"/>
            <a:stretch>
              <a:fillRect/>
            </a:stretch>
          </p:blipFill>
          <p:spPr>
            <a:xfrm>
              <a:off x="5260433" y="341581"/>
              <a:ext cx="1212865" cy="888817"/>
            </a:xfrm>
            <a:prstGeom prst="rect">
              <a:avLst/>
            </a:prstGeom>
          </p:spPr>
        </p:pic>
        <p:sp>
          <p:nvSpPr>
            <p:cNvPr id="93" name="Rectangle 92"/>
            <p:cNvSpPr/>
            <p:nvPr/>
          </p:nvSpPr>
          <p:spPr>
            <a:xfrm>
              <a:off x="2760097" y="696576"/>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V2I </a:t>
              </a:r>
              <a:r>
                <a:rPr lang="en-US" altLang="zh-CN" sz="800" dirty="0"/>
                <a:t>infrastructure</a:t>
              </a:r>
              <a:endParaRPr lang="en-US" sz="800" dirty="0"/>
            </a:p>
          </p:txBody>
        </p:sp>
        <p:sp>
          <p:nvSpPr>
            <p:cNvPr id="94" name="Rectangle 93"/>
            <p:cNvSpPr/>
            <p:nvPr/>
          </p:nvSpPr>
          <p:spPr>
            <a:xfrm>
              <a:off x="1456768" y="280408"/>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0000"/>
                  </a:solidFill>
                </a:rPr>
                <a:t>System of systems</a:t>
              </a:r>
            </a:p>
          </p:txBody>
        </p:sp>
        <p:pic>
          <p:nvPicPr>
            <p:cNvPr id="96" name="Picture 95"/>
            <p:cNvPicPr>
              <a:picLocks noChangeAspect="1"/>
            </p:cNvPicPr>
            <p:nvPr/>
          </p:nvPicPr>
          <p:blipFill rotWithShape="1">
            <a:blip r:embed="rId7"/>
            <a:srcRect l="5667" t="20666" r="5500" b="13555"/>
            <a:stretch/>
          </p:blipFill>
          <p:spPr>
            <a:xfrm>
              <a:off x="7351876" y="2470254"/>
              <a:ext cx="1520568" cy="844443"/>
            </a:xfrm>
            <a:prstGeom prst="rect">
              <a:avLst/>
            </a:prstGeom>
          </p:spPr>
        </p:pic>
        <p:pic>
          <p:nvPicPr>
            <p:cNvPr id="98" name="Picture 97"/>
            <p:cNvPicPr>
              <a:picLocks noChangeAspect="1"/>
            </p:cNvPicPr>
            <p:nvPr/>
          </p:nvPicPr>
          <p:blipFill>
            <a:blip r:embed="rId8"/>
            <a:stretch>
              <a:fillRect/>
            </a:stretch>
          </p:blipFill>
          <p:spPr>
            <a:xfrm>
              <a:off x="7304106" y="20995"/>
              <a:ext cx="655728" cy="655728"/>
            </a:xfrm>
            <a:prstGeom prst="rect">
              <a:avLst/>
            </a:prstGeom>
          </p:spPr>
        </p:pic>
        <p:cxnSp>
          <p:nvCxnSpPr>
            <p:cNvPr id="100" name="Straight Arrow Connector 99"/>
            <p:cNvCxnSpPr/>
            <p:nvPr/>
          </p:nvCxnSpPr>
          <p:spPr>
            <a:xfrm flipH="1">
              <a:off x="5866865" y="883992"/>
              <a:ext cx="64978" cy="588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52" idx="2"/>
            </p:cNvCxnSpPr>
            <p:nvPr/>
          </p:nvCxnSpPr>
          <p:spPr>
            <a:xfrm>
              <a:off x="5931843" y="2832060"/>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58"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908754" y="1174432"/>
              <a:ext cx="816382" cy="646607"/>
            </a:xfrm>
            <a:prstGeom prst="rect">
              <a:avLst/>
            </a:prstGeom>
            <a:noFill/>
          </p:spPr>
          <p:txBody>
            <a:bodyPr wrap="none" rtlCol="0">
              <a:spAutoFit/>
            </a:bodyPr>
            <a:lstStyle/>
            <a:p>
              <a:r>
                <a:rPr lang="en-US" sz="800" dirty="0"/>
                <a:t>Has</a:t>
              </a:r>
            </a:p>
            <a:p>
              <a:endParaRPr lang="en-US" sz="800" dirty="0"/>
            </a:p>
          </p:txBody>
        </p:sp>
        <p:sp>
          <p:nvSpPr>
            <p:cNvPr id="106" name="TextBox 105"/>
            <p:cNvSpPr txBox="1"/>
            <p:nvPr/>
          </p:nvSpPr>
          <p:spPr>
            <a:xfrm>
              <a:off x="7387848" y="587412"/>
              <a:ext cx="816382" cy="411478"/>
            </a:xfrm>
            <a:prstGeom prst="rect">
              <a:avLst/>
            </a:prstGeom>
            <a:noFill/>
          </p:spPr>
          <p:txBody>
            <a:bodyPr wrap="none" rtlCol="0">
              <a:spAutoFit/>
            </a:bodyPr>
            <a:lstStyle/>
            <a:p>
              <a:r>
                <a:rPr lang="en-US" sz="800" dirty="0"/>
                <a:t>sun</a:t>
              </a:r>
            </a:p>
          </p:txBody>
        </p:sp>
      </p:grpSp>
      <p:sp>
        <p:nvSpPr>
          <p:cNvPr id="47" name="TextBox 46"/>
          <p:cNvSpPr txBox="1"/>
          <p:nvPr/>
        </p:nvSpPr>
        <p:spPr>
          <a:xfrm flipH="1">
            <a:off x="8597826" y="507287"/>
            <a:ext cx="4318048" cy="1200329"/>
          </a:xfrm>
          <a:prstGeom prst="rect">
            <a:avLst/>
          </a:prstGeom>
          <a:noFill/>
        </p:spPr>
        <p:txBody>
          <a:bodyPr wrap="square" rtlCol="0">
            <a:spAutoFit/>
          </a:bodyPr>
          <a:lstStyle/>
          <a:p>
            <a:r>
              <a:rPr lang="en-US" altLang="zh-CN" dirty="0">
                <a:solidFill>
                  <a:srgbClr val="FF0000"/>
                </a:solidFill>
              </a:rPr>
              <a:t>Natural system in environment</a:t>
            </a:r>
          </a:p>
          <a:p>
            <a:r>
              <a:rPr lang="en-US" altLang="zh-CN" dirty="0">
                <a:solidFill>
                  <a:srgbClr val="FF0000"/>
                </a:solidFill>
              </a:rPr>
              <a:t>BMW is a part of V2I infrastructure</a:t>
            </a:r>
          </a:p>
          <a:p>
            <a:r>
              <a:rPr lang="en-US" dirty="0" err="1">
                <a:solidFill>
                  <a:srgbClr val="FF0000"/>
                </a:solidFill>
              </a:rPr>
              <a:t>SoS</a:t>
            </a:r>
            <a:r>
              <a:rPr lang="en-US" dirty="0">
                <a:solidFill>
                  <a:srgbClr val="FF0000"/>
                </a:solidFill>
              </a:rPr>
              <a:t> has a part as BMW.</a:t>
            </a:r>
          </a:p>
          <a:p>
            <a:endParaRPr lang="en-US" dirty="0"/>
          </a:p>
        </p:txBody>
      </p:sp>
      <p:sp>
        <p:nvSpPr>
          <p:cNvPr id="48" name="Rounded Rectangle 47"/>
          <p:cNvSpPr/>
          <p:nvPr/>
        </p:nvSpPr>
        <p:spPr>
          <a:xfrm>
            <a:off x="5826868" y="519987"/>
            <a:ext cx="26035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Description of the hierarchy</a:t>
            </a:r>
          </a:p>
        </p:txBody>
      </p:sp>
    </p:spTree>
    <p:extLst>
      <p:ext uri="{BB962C8B-B14F-4D97-AF65-F5344CB8AC3E}">
        <p14:creationId xmlns:p14="http://schemas.microsoft.com/office/powerpoint/2010/main" val="413509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5</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Models</a:t>
            </a:r>
            <a:endParaRPr lang="en-US" sz="3200" dirty="0"/>
          </a:p>
        </p:txBody>
      </p:sp>
      <p:pic>
        <p:nvPicPr>
          <p:cNvPr id="6" name="Picture 5"/>
          <p:cNvPicPr>
            <a:picLocks noChangeAspect="1"/>
          </p:cNvPicPr>
          <p:nvPr/>
        </p:nvPicPr>
        <p:blipFill>
          <a:blip r:embed="rId2">
            <a:clrChange>
              <a:clrFrom>
                <a:srgbClr val="818181"/>
              </a:clrFrom>
              <a:clrTo>
                <a:srgbClr val="818181">
                  <a:alpha val="0"/>
                </a:srgbClr>
              </a:clrTo>
            </a:clrChange>
          </a:blip>
          <a:stretch>
            <a:fillRect/>
          </a:stretch>
        </p:blipFill>
        <p:spPr>
          <a:xfrm>
            <a:off x="0" y="1205242"/>
            <a:ext cx="7354225" cy="5995174"/>
          </a:xfrm>
          <a:prstGeom prst="rect">
            <a:avLst/>
          </a:prstGeom>
        </p:spPr>
      </p:pic>
      <p:sp>
        <p:nvSpPr>
          <p:cNvPr id="9" name="Rectangle 8"/>
          <p:cNvSpPr/>
          <p:nvPr/>
        </p:nvSpPr>
        <p:spPr>
          <a:xfrm>
            <a:off x="1355387" y="4775068"/>
            <a:ext cx="9111574" cy="269946"/>
          </a:xfrm>
          <a:prstGeom prst="rect">
            <a:avLst/>
          </a:prstGeom>
        </p:spPr>
        <p:txBody>
          <a:bodyPr wrap="square">
            <a:spAutoFit/>
          </a:bodyPr>
          <a:lstStyle/>
          <a:p>
            <a:pPr indent="161925" algn="just">
              <a:lnSpc>
                <a:spcPts val="1300"/>
              </a:lnSpc>
              <a:spcAft>
                <a:spcPts val="0"/>
              </a:spcAft>
            </a:pPr>
            <a:endParaRPr lang="en-US" dirty="0"/>
          </a:p>
        </p:txBody>
      </p:sp>
      <p:sp>
        <p:nvSpPr>
          <p:cNvPr id="10" name="Rectangle 9"/>
          <p:cNvSpPr/>
          <p:nvPr/>
        </p:nvSpPr>
        <p:spPr>
          <a:xfrm>
            <a:off x="8595360" y="882318"/>
            <a:ext cx="3596640" cy="5343802"/>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11" name="TextBox 10"/>
          <p:cNvSpPr txBox="1"/>
          <p:nvPr/>
        </p:nvSpPr>
        <p:spPr>
          <a:xfrm>
            <a:off x="8563685" y="882318"/>
            <a:ext cx="3596640" cy="4975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lgn="just">
              <a:lnSpc>
                <a:spcPts val="1300"/>
              </a:lnSpc>
              <a:spcAft>
                <a:spcPts val="0"/>
              </a:spcAft>
              <a:buFont typeface="Arial" panose="020B0604020202020204" pitchFamily="34" charset="0"/>
              <a:buChar char="•"/>
            </a:pPr>
            <a:endParaRPr lang="en-US" sz="1400" dirty="0">
              <a:latin typeface="Microsoft YaHei" panose="020B0503020204020204" pitchFamily="34" charset="-122"/>
              <a:ea typeface="Microsoft YaHei" panose="020B0503020204020204" pitchFamily="34" charset="-122"/>
              <a:cs typeface="Microsoft Himalaya" panose="01010100010101010101" pitchFamily="2" charset="0"/>
            </a:endParaRPr>
          </a:p>
          <a:p>
            <a:pPr marL="285750" indent="-285750" algn="just">
              <a:lnSpc>
                <a:spcPts val="1300"/>
              </a:lnSpc>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 refers to a representation of a person or a system which provides some information about it.</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 purpose: the purposes of modeling, “why is the model needed?”</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theory: the mathematical foundation of modeling, e.g. differential-algebraic system of equations.</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language: any language expressing information or knowledge or systems in a structure that is defined by a consistent set of rules. </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tool: tools implementing models.</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method: a set of concepts to explain “how to develop models using a given language in one modeling tool to represent the formalisms?”, e.g. finite element modeling and structural equation modeling.</a:t>
            </a:r>
          </a:p>
          <a:p>
            <a:pPr marL="285750" indent="-285750" algn="just">
              <a:lnSpc>
                <a:spcPts val="1300"/>
              </a:lnSpc>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Ontology representation: unified formalisms representing models of different languages in the CPS development.</a:t>
            </a:r>
            <a:endParaRPr kumimoji="0" lang="en-US" sz="1400" b="0" i="0" u="none" strike="noStrike" cap="none" spc="0" normalizeH="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p:txBody>
      </p:sp>
      <p:sp>
        <p:nvSpPr>
          <p:cNvPr id="12"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r>
              <a:rPr lang="fr-FR" dirty="0"/>
              <a:t>10</a:t>
            </a:r>
          </a:p>
        </p:txBody>
      </p:sp>
    </p:spTree>
    <p:extLst>
      <p:ext uri="{BB962C8B-B14F-4D97-AF65-F5344CB8AC3E}">
        <p14:creationId xmlns:p14="http://schemas.microsoft.com/office/powerpoint/2010/main" val="3562967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err="1"/>
              <a:t>Jinzhi</a:t>
            </a:r>
            <a:r>
              <a:rPr lang="fr-FR" dirty="0"/>
              <a:t>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50</a:t>
            </a:fld>
            <a:endParaRPr lang="fr-FR" dirty="0"/>
          </a:p>
        </p:txBody>
      </p:sp>
      <p:sp>
        <p:nvSpPr>
          <p:cNvPr id="5" name="Rectangle 4"/>
          <p:cNvSpPr/>
          <p:nvPr/>
        </p:nvSpPr>
        <p:spPr>
          <a:xfrm>
            <a:off x="4716379" y="112260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6" name="Rectangle 5"/>
          <p:cNvSpPr/>
          <p:nvPr/>
        </p:nvSpPr>
        <p:spPr>
          <a:xfrm>
            <a:off x="3876502"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a:t>
            </a:r>
          </a:p>
        </p:txBody>
      </p:sp>
      <p:sp>
        <p:nvSpPr>
          <p:cNvPr id="7" name="Rectangle 6"/>
          <p:cNvSpPr/>
          <p:nvPr/>
        </p:nvSpPr>
        <p:spPr>
          <a:xfrm>
            <a:off x="6198523"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S12</a:t>
            </a:r>
          </a:p>
        </p:txBody>
      </p:sp>
      <p:sp>
        <p:nvSpPr>
          <p:cNvPr id="8" name="Rectangle 7"/>
          <p:cNvSpPr/>
          <p:nvPr/>
        </p:nvSpPr>
        <p:spPr>
          <a:xfrm>
            <a:off x="886672" y="3299447"/>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S111</a:t>
            </a:r>
          </a:p>
        </p:txBody>
      </p:sp>
      <p:sp>
        <p:nvSpPr>
          <p:cNvPr id="9" name="Rectangle 8"/>
          <p:cNvSpPr/>
          <p:nvPr/>
        </p:nvSpPr>
        <p:spPr>
          <a:xfrm>
            <a:off x="3353674" y="331261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S112</a:t>
            </a:r>
          </a:p>
        </p:txBody>
      </p:sp>
      <p:cxnSp>
        <p:nvCxnSpPr>
          <p:cNvPr id="12" name="Straight Arrow Connector 11"/>
          <p:cNvCxnSpPr>
            <a:endCxn id="6" idx="1"/>
          </p:cNvCxnSpPr>
          <p:nvPr/>
        </p:nvCxnSpPr>
        <p:spPr>
          <a:xfrm>
            <a:off x="2603461" y="2076450"/>
            <a:ext cx="1273041" cy="47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931997" y="111566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decomposition</a:t>
            </a:r>
            <a:endParaRPr lang="en-US" dirty="0"/>
          </a:p>
        </p:txBody>
      </p:sp>
      <p:cxnSp>
        <p:nvCxnSpPr>
          <p:cNvPr id="28" name="Straight Arrow Connector 27"/>
          <p:cNvCxnSpPr/>
          <p:nvPr/>
        </p:nvCxnSpPr>
        <p:spPr>
          <a:xfrm flipH="1">
            <a:off x="2743136" y="1361330"/>
            <a:ext cx="6188861" cy="61243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1"/>
            <a:endCxn id="42" idx="6"/>
          </p:cNvCxnSpPr>
          <p:nvPr/>
        </p:nvCxnSpPr>
        <p:spPr>
          <a:xfrm flipH="1" flipV="1">
            <a:off x="3744100" y="677408"/>
            <a:ext cx="5187897" cy="68905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742173" y="44041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S1 </a:t>
            </a:r>
            <a:r>
              <a:rPr lang="en-US" altLang="zh-CN" dirty="0"/>
              <a:t>role</a:t>
            </a:r>
            <a:endParaRPr lang="en-US" dirty="0"/>
          </a:p>
        </p:txBody>
      </p:sp>
      <p:cxnSp>
        <p:nvCxnSpPr>
          <p:cNvPr id="44" name="Straight Arrow Connector 43"/>
          <p:cNvCxnSpPr>
            <a:stCxn id="42" idx="6"/>
          </p:cNvCxnSpPr>
          <p:nvPr/>
        </p:nvCxnSpPr>
        <p:spPr>
          <a:xfrm>
            <a:off x="3744100" y="677408"/>
            <a:ext cx="1404101" cy="438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41209" y="1741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 </a:t>
            </a:r>
            <a:r>
              <a:rPr lang="en-US" altLang="zh-CN" dirty="0"/>
              <a:t>role</a:t>
            </a:r>
            <a:endParaRPr lang="en-US" dirty="0"/>
          </a:p>
        </p:txBody>
      </p:sp>
      <p:sp>
        <p:nvSpPr>
          <p:cNvPr id="54" name="Rounded Rectangle 53"/>
          <p:cNvSpPr/>
          <p:nvPr/>
        </p:nvSpPr>
        <p:spPr>
          <a:xfrm>
            <a:off x="9657144" y="445304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364134" y="161725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116673" y="4718702"/>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cxnSp>
        <p:nvCxnSpPr>
          <p:cNvPr id="63" name="Straight Arrow Connector 62"/>
          <p:cNvCxnSpPr/>
          <p:nvPr/>
        </p:nvCxnSpPr>
        <p:spPr>
          <a:xfrm flipH="1" flipV="1">
            <a:off x="7797800" y="285403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09488" y="4941890"/>
            <a:ext cx="1609150"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dirty="0" err="1"/>
              <a:t>xxy</a:t>
            </a:r>
            <a:endParaRPr lang="en-US" dirty="0"/>
          </a:p>
        </p:txBody>
      </p:sp>
      <p:cxnSp>
        <p:nvCxnSpPr>
          <p:cNvPr id="79" name="Straight Arrow Connector 78"/>
          <p:cNvCxnSpPr/>
          <p:nvPr/>
        </p:nvCxnSpPr>
        <p:spPr>
          <a:xfrm flipH="1">
            <a:off x="8676871" y="161616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9239" y="247423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S11</a:t>
            </a:r>
          </a:p>
        </p:txBody>
      </p:sp>
      <p:cxnSp>
        <p:nvCxnSpPr>
          <p:cNvPr id="84" name="Straight Arrow Connector 83"/>
          <p:cNvCxnSpPr>
            <a:stCxn id="82" idx="6"/>
          </p:cNvCxnSpPr>
          <p:nvPr/>
        </p:nvCxnSpPr>
        <p:spPr>
          <a:xfrm>
            <a:off x="2837505" y="271331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603461" y="285403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32507" y="4704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a:t>
            </a:r>
          </a:p>
        </p:txBody>
      </p:sp>
      <p:sp>
        <p:nvSpPr>
          <p:cNvPr id="90" name="Oval 89"/>
          <p:cNvSpPr/>
          <p:nvPr/>
        </p:nvSpPr>
        <p:spPr>
          <a:xfrm>
            <a:off x="2444223" y="528894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cxnSp>
        <p:nvCxnSpPr>
          <p:cNvPr id="92" name="Straight Arrow Connector 91"/>
          <p:cNvCxnSpPr>
            <a:stCxn id="89" idx="0"/>
            <a:endCxn id="8" idx="2"/>
          </p:cNvCxnSpPr>
          <p:nvPr/>
        </p:nvCxnSpPr>
        <p:spPr>
          <a:xfrm flipH="1" flipV="1">
            <a:off x="1904981" y="389796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0" idx="0"/>
          </p:cNvCxnSpPr>
          <p:nvPr/>
        </p:nvCxnSpPr>
        <p:spPr>
          <a:xfrm flipV="1">
            <a:off x="3445187" y="389796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1"/>
            <a:endCxn id="90" idx="7"/>
          </p:cNvCxnSpPr>
          <p:nvPr/>
        </p:nvCxnSpPr>
        <p:spPr>
          <a:xfrm flipH="1">
            <a:off x="4152975" y="5192687"/>
            <a:ext cx="556513" cy="16566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4" idx="1"/>
            <a:endCxn id="89" idx="6"/>
          </p:cNvCxnSpPr>
          <p:nvPr/>
        </p:nvCxnSpPr>
        <p:spPr>
          <a:xfrm flipH="1" flipV="1">
            <a:off x="2934434" y="4941890"/>
            <a:ext cx="1775054" cy="25079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421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err="1"/>
              <a:t>Jinzhi</a:t>
            </a:r>
            <a:r>
              <a:rPr lang="fr-FR" dirty="0"/>
              <a:t>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51</a:t>
            </a:fld>
            <a:endParaRPr lang="fr-FR" dirty="0"/>
          </a:p>
        </p:txBody>
      </p:sp>
      <p:sp>
        <p:nvSpPr>
          <p:cNvPr id="5" name="Rectangle 4"/>
          <p:cNvSpPr/>
          <p:nvPr/>
        </p:nvSpPr>
        <p:spPr>
          <a:xfrm>
            <a:off x="4588910" y="1141623"/>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6" name="Rectangle 5"/>
          <p:cNvSpPr/>
          <p:nvPr/>
        </p:nvSpPr>
        <p:spPr>
          <a:xfrm>
            <a:off x="3876502" y="2255521"/>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a:t>
            </a:r>
          </a:p>
        </p:txBody>
      </p:sp>
      <p:sp>
        <p:nvSpPr>
          <p:cNvPr id="7" name="Rectangle 6"/>
          <p:cNvSpPr/>
          <p:nvPr/>
        </p:nvSpPr>
        <p:spPr>
          <a:xfrm>
            <a:off x="6198523" y="2255521"/>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S12</a:t>
            </a:r>
          </a:p>
        </p:txBody>
      </p:sp>
      <p:sp>
        <p:nvSpPr>
          <p:cNvPr id="8" name="Rectangle 7"/>
          <p:cNvSpPr/>
          <p:nvPr/>
        </p:nvSpPr>
        <p:spPr>
          <a:xfrm>
            <a:off x="886672" y="3299447"/>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S111</a:t>
            </a:r>
          </a:p>
        </p:txBody>
      </p:sp>
      <p:sp>
        <p:nvSpPr>
          <p:cNvPr id="9" name="Rectangle 8"/>
          <p:cNvSpPr/>
          <p:nvPr/>
        </p:nvSpPr>
        <p:spPr>
          <a:xfrm>
            <a:off x="3353674" y="3312610"/>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S112</a:t>
            </a:r>
          </a:p>
        </p:txBody>
      </p:sp>
      <p:cxnSp>
        <p:nvCxnSpPr>
          <p:cNvPr id="12" name="Straight Arrow Connector 11"/>
          <p:cNvCxnSpPr>
            <a:endCxn id="6" idx="1"/>
          </p:cNvCxnSpPr>
          <p:nvPr/>
        </p:nvCxnSpPr>
        <p:spPr>
          <a:xfrm>
            <a:off x="2603461" y="2076450"/>
            <a:ext cx="1273041" cy="47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931997" y="111566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xxx</a:t>
            </a:r>
            <a:endParaRPr lang="en-US" dirty="0"/>
          </a:p>
        </p:txBody>
      </p:sp>
      <p:cxnSp>
        <p:nvCxnSpPr>
          <p:cNvPr id="28" name="Straight Arrow Connector 27"/>
          <p:cNvCxnSpPr>
            <a:stCxn id="26" idx="1"/>
            <a:endCxn id="51" idx="6"/>
          </p:cNvCxnSpPr>
          <p:nvPr/>
        </p:nvCxnSpPr>
        <p:spPr>
          <a:xfrm flipH="1">
            <a:off x="2743136" y="1366458"/>
            <a:ext cx="6188861" cy="61243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1"/>
            <a:endCxn id="42" idx="6"/>
          </p:cNvCxnSpPr>
          <p:nvPr/>
        </p:nvCxnSpPr>
        <p:spPr>
          <a:xfrm flipH="1" flipV="1">
            <a:off x="3744100" y="677408"/>
            <a:ext cx="5187897" cy="68905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742173" y="44041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a:t>
            </a:r>
          </a:p>
        </p:txBody>
      </p:sp>
      <p:cxnSp>
        <p:nvCxnSpPr>
          <p:cNvPr id="44" name="Straight Arrow Connector 43"/>
          <p:cNvCxnSpPr>
            <a:stCxn id="42" idx="6"/>
          </p:cNvCxnSpPr>
          <p:nvPr/>
        </p:nvCxnSpPr>
        <p:spPr>
          <a:xfrm>
            <a:off x="3744100" y="677408"/>
            <a:ext cx="1404101" cy="438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41209" y="1741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a:t>
            </a:r>
          </a:p>
        </p:txBody>
      </p:sp>
      <p:sp>
        <p:nvSpPr>
          <p:cNvPr id="54" name="Rounded Rectangle 53"/>
          <p:cNvSpPr/>
          <p:nvPr/>
        </p:nvSpPr>
        <p:spPr>
          <a:xfrm>
            <a:off x="9657144" y="445304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364134" y="161725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116673" y="4718702"/>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cxnSp>
        <p:nvCxnSpPr>
          <p:cNvPr id="63" name="Straight Arrow Connector 62"/>
          <p:cNvCxnSpPr/>
          <p:nvPr/>
        </p:nvCxnSpPr>
        <p:spPr>
          <a:xfrm flipH="1" flipV="1">
            <a:off x="7797800" y="285403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09488" y="4941890"/>
            <a:ext cx="1609150"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dirty="0" err="1"/>
              <a:t>xxy</a:t>
            </a:r>
            <a:endParaRPr lang="en-US" dirty="0"/>
          </a:p>
        </p:txBody>
      </p:sp>
      <p:cxnSp>
        <p:nvCxnSpPr>
          <p:cNvPr id="79" name="Straight Arrow Connector 78"/>
          <p:cNvCxnSpPr/>
          <p:nvPr/>
        </p:nvCxnSpPr>
        <p:spPr>
          <a:xfrm flipH="1">
            <a:off x="8676871" y="161616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9239" y="247423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S11</a:t>
            </a:r>
          </a:p>
        </p:txBody>
      </p:sp>
      <p:cxnSp>
        <p:nvCxnSpPr>
          <p:cNvPr id="84" name="Straight Arrow Connector 83"/>
          <p:cNvCxnSpPr>
            <a:stCxn id="82" idx="6"/>
          </p:cNvCxnSpPr>
          <p:nvPr/>
        </p:nvCxnSpPr>
        <p:spPr>
          <a:xfrm>
            <a:off x="2837505" y="271331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603461" y="285403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32507" y="4704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a:t>
            </a:r>
          </a:p>
        </p:txBody>
      </p:sp>
      <p:sp>
        <p:nvSpPr>
          <p:cNvPr id="90" name="Oval 89"/>
          <p:cNvSpPr/>
          <p:nvPr/>
        </p:nvSpPr>
        <p:spPr>
          <a:xfrm>
            <a:off x="2444223" y="528894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cxnSp>
        <p:nvCxnSpPr>
          <p:cNvPr id="92" name="Straight Arrow Connector 91"/>
          <p:cNvCxnSpPr>
            <a:stCxn id="89" idx="0"/>
            <a:endCxn id="8" idx="2"/>
          </p:cNvCxnSpPr>
          <p:nvPr/>
        </p:nvCxnSpPr>
        <p:spPr>
          <a:xfrm flipH="1" flipV="1">
            <a:off x="1904981" y="389796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0" idx="0"/>
          </p:cNvCxnSpPr>
          <p:nvPr/>
        </p:nvCxnSpPr>
        <p:spPr>
          <a:xfrm flipV="1">
            <a:off x="3445187" y="389796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1"/>
            <a:endCxn id="90" idx="7"/>
          </p:cNvCxnSpPr>
          <p:nvPr/>
        </p:nvCxnSpPr>
        <p:spPr>
          <a:xfrm flipH="1">
            <a:off x="4152975" y="5192687"/>
            <a:ext cx="556513" cy="16566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4" idx="1"/>
            <a:endCxn id="89" idx="6"/>
          </p:cNvCxnSpPr>
          <p:nvPr/>
        </p:nvCxnSpPr>
        <p:spPr>
          <a:xfrm flipH="1" flipV="1">
            <a:off x="2934434" y="4941890"/>
            <a:ext cx="1775054" cy="25079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15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661005" y="3085008"/>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52</a:t>
            </a:fld>
            <a:endParaRPr lang="fr-FR" dirty="0"/>
          </a:p>
        </p:txBody>
      </p:sp>
      <p:sp>
        <p:nvSpPr>
          <p:cNvPr id="5" name="Rectangle 4"/>
          <p:cNvSpPr/>
          <p:nvPr/>
        </p:nvSpPr>
        <p:spPr>
          <a:xfrm>
            <a:off x="6627563" y="410003"/>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material entity</a:t>
            </a:r>
            <a:r>
              <a:rPr lang="en-US" dirty="0"/>
              <a:t> </a:t>
            </a:r>
            <a:endParaRPr lang="en-US" dirty="0">
              <a:solidFill>
                <a:schemeClr val="tx1"/>
              </a:solidFill>
            </a:endParaRPr>
          </a:p>
        </p:txBody>
      </p:sp>
      <p:sp>
        <p:nvSpPr>
          <p:cNvPr id="6" name="Rectangle 5"/>
          <p:cNvSpPr/>
          <p:nvPr/>
        </p:nvSpPr>
        <p:spPr>
          <a:xfrm>
            <a:off x="6627562" y="103193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software</a:t>
            </a:r>
            <a:endParaRPr lang="en-US" dirty="0">
              <a:solidFill>
                <a:schemeClr val="tx1"/>
              </a:solidFill>
            </a:endParaRPr>
          </a:p>
        </p:txBody>
      </p:sp>
      <p:sp>
        <p:nvSpPr>
          <p:cNvPr id="7" name="Rectangle 6"/>
          <p:cNvSpPr/>
          <p:nvPr/>
        </p:nvSpPr>
        <p:spPr>
          <a:xfrm>
            <a:off x="6752901" y="3686899"/>
            <a:ext cx="4077926"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multi-waves</a:t>
            </a:r>
            <a:endParaRPr lang="en-US" dirty="0">
              <a:solidFill>
                <a:schemeClr val="tx1"/>
              </a:solidFill>
            </a:endParaRPr>
          </a:p>
        </p:txBody>
      </p:sp>
      <p:sp>
        <p:nvSpPr>
          <p:cNvPr id="8" name="Rectangle 7"/>
          <p:cNvSpPr/>
          <p:nvPr/>
        </p:nvSpPr>
        <p:spPr>
          <a:xfrm>
            <a:off x="2381217" y="103012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b="1" i="1" u="sng" dirty="0">
                <a:solidFill>
                  <a:srgbClr val="FF0000"/>
                </a:solidFill>
                <a:latin typeface="Calibri" panose="020F0502020204030204" pitchFamily="34" charset="0"/>
                <a:ea typeface="DengXian" panose="02010600030101010101" pitchFamily="2" charset="-122"/>
                <a:cs typeface="Times New Roman" panose="02020603050405020304" pitchFamily="18" charset="0"/>
              </a:rPr>
              <a:t>Engineered system</a:t>
            </a:r>
            <a:endParaRPr lang="en-US" dirty="0">
              <a:solidFill>
                <a:schemeClr val="tx1"/>
              </a:solidFill>
            </a:endParaRPr>
          </a:p>
        </p:txBody>
      </p:sp>
      <p:sp>
        <p:nvSpPr>
          <p:cNvPr id="9" name="Rectangle 8"/>
          <p:cNvSpPr/>
          <p:nvPr/>
        </p:nvSpPr>
        <p:spPr>
          <a:xfrm>
            <a:off x="2381217" y="3686900"/>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b="1" i="1" u="sng" dirty="0">
                <a:solidFill>
                  <a:srgbClr val="FF0000"/>
                </a:solidFill>
                <a:latin typeface="Calibri" panose="020F0502020204030204" pitchFamily="34" charset="0"/>
                <a:ea typeface="DengXian" panose="02010600030101010101" pitchFamily="2" charset="-122"/>
                <a:cs typeface="Times New Roman" panose="02020603050405020304" pitchFamily="18" charset="0"/>
              </a:rPr>
              <a:t>Natural system</a:t>
            </a:r>
            <a:endParaRPr lang="en-US" dirty="0">
              <a:solidFill>
                <a:schemeClr val="tx1"/>
              </a:solidFill>
            </a:endParaRPr>
          </a:p>
        </p:txBody>
      </p:sp>
      <p:cxnSp>
        <p:nvCxnSpPr>
          <p:cNvPr id="12" name="Straight Arrow Connector 11"/>
          <p:cNvCxnSpPr>
            <a:stCxn id="8" idx="3"/>
            <a:endCxn id="5" idx="1"/>
          </p:cNvCxnSpPr>
          <p:nvPr/>
        </p:nvCxnSpPr>
        <p:spPr>
          <a:xfrm flipV="1">
            <a:off x="6208364" y="622969"/>
            <a:ext cx="419199" cy="62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6" idx="1"/>
          </p:cNvCxnSpPr>
          <p:nvPr/>
        </p:nvCxnSpPr>
        <p:spPr>
          <a:xfrm>
            <a:off x="6208364" y="1243087"/>
            <a:ext cx="419198" cy="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647022" y="1622520"/>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rgbClr val="FF0000"/>
                </a:solidFill>
              </a:rPr>
              <a:t>information</a:t>
            </a:r>
            <a:endParaRPr lang="en-US" dirty="0">
              <a:solidFill>
                <a:schemeClr val="tx1"/>
              </a:solidFill>
            </a:endParaRPr>
          </a:p>
        </p:txBody>
      </p:sp>
      <p:cxnSp>
        <p:nvCxnSpPr>
          <p:cNvPr id="17" name="Straight Arrow Connector 16"/>
          <p:cNvCxnSpPr>
            <a:stCxn id="8" idx="3"/>
            <a:endCxn id="15" idx="1"/>
          </p:cNvCxnSpPr>
          <p:nvPr/>
        </p:nvCxnSpPr>
        <p:spPr>
          <a:xfrm>
            <a:off x="6208364" y="1243087"/>
            <a:ext cx="438658" cy="59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3"/>
            <a:endCxn id="7" idx="1"/>
          </p:cNvCxnSpPr>
          <p:nvPr/>
        </p:nvCxnSpPr>
        <p:spPr>
          <a:xfrm flipV="1">
            <a:off x="6208364" y="3899865"/>
            <a:ext cx="544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7" idx="1"/>
          </p:cNvCxnSpPr>
          <p:nvPr/>
        </p:nvCxnSpPr>
        <p:spPr>
          <a:xfrm>
            <a:off x="6208364" y="1243087"/>
            <a:ext cx="544537" cy="265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752168" y="4325795"/>
            <a:ext cx="4078659"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liquid</a:t>
            </a:r>
            <a:endParaRPr lang="en-US" dirty="0">
              <a:solidFill>
                <a:schemeClr val="tx1"/>
              </a:solidFill>
            </a:endParaRPr>
          </a:p>
        </p:txBody>
      </p:sp>
      <p:cxnSp>
        <p:nvCxnSpPr>
          <p:cNvPr id="32" name="Straight Arrow Connector 31"/>
          <p:cNvCxnSpPr>
            <a:stCxn id="9" idx="3"/>
            <a:endCxn id="31" idx="1"/>
          </p:cNvCxnSpPr>
          <p:nvPr/>
        </p:nvCxnSpPr>
        <p:spPr>
          <a:xfrm>
            <a:off x="6208364" y="3899866"/>
            <a:ext cx="543804" cy="638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752167" y="4964690"/>
            <a:ext cx="4078660"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gas</a:t>
            </a:r>
            <a:endParaRPr lang="en-US" dirty="0">
              <a:solidFill>
                <a:schemeClr val="tx1"/>
              </a:solidFill>
            </a:endParaRPr>
          </a:p>
        </p:txBody>
      </p:sp>
      <p:cxnSp>
        <p:nvCxnSpPr>
          <p:cNvPr id="36" name="Straight Arrow Connector 35"/>
          <p:cNvCxnSpPr>
            <a:stCxn id="9" idx="3"/>
            <a:endCxn id="35" idx="1"/>
          </p:cNvCxnSpPr>
          <p:nvPr/>
        </p:nvCxnSpPr>
        <p:spPr>
          <a:xfrm>
            <a:off x="6208364" y="3899866"/>
            <a:ext cx="543803" cy="127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752166" y="5603584"/>
            <a:ext cx="4078661"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biological system</a:t>
            </a:r>
          </a:p>
        </p:txBody>
      </p:sp>
      <p:cxnSp>
        <p:nvCxnSpPr>
          <p:cNvPr id="45" name="Straight Arrow Connector 44"/>
          <p:cNvCxnSpPr>
            <a:stCxn id="9" idx="3"/>
            <a:endCxn id="39" idx="1"/>
          </p:cNvCxnSpPr>
          <p:nvPr/>
        </p:nvCxnSpPr>
        <p:spPr>
          <a:xfrm>
            <a:off x="6208364" y="3899866"/>
            <a:ext cx="543802" cy="1916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76086" y="2335262"/>
            <a:ext cx="5032278" cy="92570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b="1" i="1" u="sng" dirty="0">
                <a:solidFill>
                  <a:srgbClr val="FF0000"/>
                </a:solidFill>
                <a:latin typeface="Calibri" panose="020F0502020204030204" pitchFamily="34" charset="0"/>
                <a:ea typeface="DengXian" panose="02010600030101010101" pitchFamily="2" charset="-122"/>
                <a:cs typeface="Times New Roman" panose="02020603050405020304" pitchFamily="18" charset="0"/>
              </a:rPr>
              <a:t>evolved natural system </a:t>
            </a:r>
            <a:r>
              <a:rPr lang="en-US" b="1" i="1" dirty="0">
                <a:solidFill>
                  <a:schemeClr val="tx1"/>
                </a:solidFill>
                <a:latin typeface="Calibri" panose="020F0502020204030204" pitchFamily="34" charset="0"/>
                <a:ea typeface="DengXian" panose="02010600030101010101" pitchFamily="2" charset="-122"/>
                <a:cs typeface="Times New Roman" panose="02020603050405020304" pitchFamily="18" charset="0"/>
              </a:rPr>
              <a:t>, such as biological organism, which </a:t>
            </a:r>
          </a:p>
        </p:txBody>
      </p:sp>
    </p:spTree>
    <p:extLst>
      <p:ext uri="{BB962C8B-B14F-4D97-AF65-F5344CB8AC3E}">
        <p14:creationId xmlns:p14="http://schemas.microsoft.com/office/powerpoint/2010/main" val="293061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8798" y="2015341"/>
            <a:ext cx="10985500" cy="4524315"/>
          </a:xfrm>
          <a:prstGeom prst="rect">
            <a:avLst/>
          </a:prstGeom>
        </p:spPr>
        <p:txBody>
          <a:bodyPr wrap="square">
            <a:spAutoFit/>
          </a:bodyPr>
          <a:lstStyle/>
          <a:p>
            <a:r>
              <a:rPr lang="en-US" dirty="0"/>
              <a:t>Interface is the site into which a connector is joined, </a:t>
            </a:r>
            <a:r>
              <a:rPr lang="en-US" dirty="0">
                <a:solidFill>
                  <a:srgbClr val="FF0000"/>
                </a:solidFill>
              </a:rPr>
              <a:t>used to transfer energy, material entities, etc</a:t>
            </a:r>
            <a:r>
              <a:rPr lang="en-US" dirty="0"/>
              <a:t>.(</a:t>
            </a:r>
            <a:r>
              <a:rPr lang="en-US" dirty="0">
                <a:solidFill>
                  <a:srgbClr val="FF0000"/>
                </a:solidFill>
              </a:rPr>
              <a:t>Comments</a:t>
            </a:r>
            <a:r>
              <a:rPr lang="en-US" dirty="0"/>
              <a:t>) </a:t>
            </a:r>
            <a:r>
              <a:rPr lang="en-US" b="1" dirty="0">
                <a:solidFill>
                  <a:srgbClr val="FF0000"/>
                </a:solidFill>
              </a:rPr>
              <a:t>interface should have direction</a:t>
            </a:r>
          </a:p>
          <a:p>
            <a:endParaRPr lang="en-US" dirty="0"/>
          </a:p>
          <a:p>
            <a:endParaRPr lang="en-US" dirty="0"/>
          </a:p>
          <a:p>
            <a:endParaRPr lang="en-US" dirty="0"/>
          </a:p>
          <a:p>
            <a:endParaRPr lang="en-US" dirty="0"/>
          </a:p>
          <a:p>
            <a:r>
              <a:rPr lang="en-US" dirty="0">
                <a:solidFill>
                  <a:srgbClr val="FF0000"/>
                </a:solidFill>
              </a:rPr>
              <a:t>The connector refers to a material entity that has two ends that can be inserted into interfaces in the other system. </a:t>
            </a:r>
            <a:endParaRPr lang="en-US" dirty="0"/>
          </a:p>
          <a:p>
            <a:endParaRPr lang="en-US" dirty="0"/>
          </a:p>
          <a:p>
            <a:endParaRPr lang="en-US" dirty="0"/>
          </a:p>
          <a:p>
            <a:r>
              <a:rPr lang="en-US" dirty="0">
                <a:solidFill>
                  <a:srgbClr val="FF0000"/>
                </a:solidFill>
              </a:rPr>
              <a:t>The retainer is a part of the system in as a material entity that as a site into which a connector can be </a:t>
            </a:r>
            <a:r>
              <a:rPr lang="en-US" b="1" dirty="0">
                <a:solidFill>
                  <a:srgbClr val="FF0000"/>
                </a:solidFill>
              </a:rPr>
              <a:t>inserted.</a:t>
            </a:r>
          </a:p>
          <a:p>
            <a:endParaRPr lang="en-US" dirty="0"/>
          </a:p>
          <a:p>
            <a:endParaRPr lang="en-US" dirty="0"/>
          </a:p>
          <a:p>
            <a:endParaRPr lang="en-US" dirty="0"/>
          </a:p>
          <a:p>
            <a:endParaRPr lang="en-US" dirty="0"/>
          </a:p>
        </p:txBody>
      </p:sp>
      <p:sp>
        <p:nvSpPr>
          <p:cNvPr id="2" name="Date Placeholder 1"/>
          <p:cNvSpPr>
            <a:spLocks noGrp="1"/>
          </p:cNvSpPr>
          <p:nvPr>
            <p:ph type="dt" sz="half" idx="14"/>
          </p:nvPr>
        </p:nvSpPr>
        <p:spPr>
          <a:xfrm rot="16200000">
            <a:off x="-1738007" y="3595149"/>
            <a:ext cx="4673648" cy="1215365"/>
          </a:xfrm>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53</a:t>
            </a:fld>
            <a:endParaRPr lang="fr-FR" dirty="0"/>
          </a:p>
        </p:txBody>
      </p:sp>
      <p:sp>
        <p:nvSpPr>
          <p:cNvPr id="8" name="Rectangle 7"/>
          <p:cNvSpPr/>
          <p:nvPr/>
        </p:nvSpPr>
        <p:spPr>
          <a:xfrm>
            <a:off x="1071604" y="153648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material entity</a:t>
            </a:r>
            <a:r>
              <a:rPr lang="en-US" dirty="0"/>
              <a:t> </a:t>
            </a:r>
            <a:endParaRPr lang="en-US" dirty="0">
              <a:solidFill>
                <a:schemeClr val="tx1"/>
              </a:solidFill>
            </a:endParaRPr>
          </a:p>
        </p:txBody>
      </p:sp>
      <p:sp>
        <p:nvSpPr>
          <p:cNvPr id="9" name="Rectangle 8"/>
          <p:cNvSpPr/>
          <p:nvPr/>
        </p:nvSpPr>
        <p:spPr>
          <a:xfrm>
            <a:off x="1328380" y="92370"/>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0" name="Rectangle 9"/>
          <p:cNvSpPr/>
          <p:nvPr/>
        </p:nvSpPr>
        <p:spPr>
          <a:xfrm>
            <a:off x="967613" y="3127385"/>
            <a:ext cx="2703183" cy="4014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altLang="zh-CN" dirty="0">
                <a:solidFill>
                  <a:schemeClr val="tx1"/>
                </a:solidFill>
              </a:rPr>
              <a:t>onnector</a:t>
            </a:r>
            <a:r>
              <a:rPr lang="en-US" dirty="0"/>
              <a:t> </a:t>
            </a:r>
            <a:endParaRPr lang="en-US" dirty="0">
              <a:solidFill>
                <a:schemeClr val="tx1"/>
              </a:solidFill>
            </a:endParaRPr>
          </a:p>
        </p:txBody>
      </p:sp>
      <p:sp>
        <p:nvSpPr>
          <p:cNvPr id="13" name="Rectangle 12"/>
          <p:cNvSpPr/>
          <p:nvPr/>
        </p:nvSpPr>
        <p:spPr>
          <a:xfrm>
            <a:off x="981313" y="4375193"/>
            <a:ext cx="2703183" cy="42191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Retainer</a:t>
            </a:r>
          </a:p>
        </p:txBody>
      </p:sp>
      <p:grpSp>
        <p:nvGrpSpPr>
          <p:cNvPr id="26" name="Group 25"/>
          <p:cNvGrpSpPr/>
          <p:nvPr/>
        </p:nvGrpSpPr>
        <p:grpSpPr>
          <a:xfrm>
            <a:off x="7467928" y="92370"/>
            <a:ext cx="3308635" cy="1693859"/>
            <a:chOff x="4561821" y="5164141"/>
            <a:chExt cx="3308635" cy="1693859"/>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uble Bracket 16"/>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20" name="TextBox 19"/>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22" name="Straight Arrow Connector 21"/>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5089803" y="552174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interface</a:t>
            </a:r>
          </a:p>
        </p:txBody>
      </p:sp>
      <p:sp>
        <p:nvSpPr>
          <p:cNvPr id="35" name="Rectangle 34"/>
          <p:cNvSpPr/>
          <p:nvPr/>
        </p:nvSpPr>
        <p:spPr>
          <a:xfrm>
            <a:off x="5412317" y="6189317"/>
            <a:ext cx="6096000" cy="646331"/>
          </a:xfrm>
          <a:prstGeom prst="rect">
            <a:avLst/>
          </a:prstGeom>
        </p:spPr>
        <p:txBody>
          <a:bodyPr>
            <a:spAutoFit/>
          </a:bodyPr>
          <a:lstStyle/>
          <a:p>
            <a:r>
              <a:rPr lang="en-US" dirty="0"/>
              <a:t>The user interface (UI) is the point of human-computer interaction and communication in a device.</a:t>
            </a:r>
          </a:p>
        </p:txBody>
      </p:sp>
    </p:spTree>
    <p:extLst>
      <p:ext uri="{BB962C8B-B14F-4D97-AF65-F5344CB8AC3E}">
        <p14:creationId xmlns:p14="http://schemas.microsoft.com/office/powerpoint/2010/main" val="1740133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54</a:t>
            </a:fld>
            <a:endParaRPr lang="fr-FR" dirty="0"/>
          </a:p>
        </p:txBody>
      </p:sp>
      <p:sp>
        <p:nvSpPr>
          <p:cNvPr id="5" name="Rectangle 4"/>
          <p:cNvSpPr/>
          <p:nvPr/>
        </p:nvSpPr>
        <p:spPr>
          <a:xfrm>
            <a:off x="416862" y="81814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software</a:t>
            </a:r>
            <a:endParaRPr lang="en-US" dirty="0">
              <a:solidFill>
                <a:schemeClr val="tx1"/>
              </a:solidFill>
            </a:endParaRPr>
          </a:p>
        </p:txBody>
      </p:sp>
      <p:sp>
        <p:nvSpPr>
          <p:cNvPr id="6" name="Rectangle 5"/>
          <p:cNvSpPr/>
          <p:nvPr/>
        </p:nvSpPr>
        <p:spPr>
          <a:xfrm>
            <a:off x="850569" y="1564893"/>
            <a:ext cx="10312308" cy="2031325"/>
          </a:xfrm>
          <a:prstGeom prst="rect">
            <a:avLst/>
          </a:prstGeom>
        </p:spPr>
        <p:txBody>
          <a:bodyPr wrap="square">
            <a:spAutoFit/>
          </a:bodyPr>
          <a:lstStyle/>
          <a:p>
            <a:pPr algn="just"/>
            <a:r>
              <a:rPr lang="en-US" dirty="0"/>
              <a:t>S</a:t>
            </a:r>
            <a:r>
              <a:rPr lang="en-US" altLang="zh-CN" dirty="0"/>
              <a:t>oftware </a:t>
            </a:r>
            <a:r>
              <a:rPr lang="en-US" dirty="0"/>
              <a:t>interface (programming interfaces) are the languages, codes and messages that programs use to communicate with each other and to the </a:t>
            </a:r>
            <a:r>
              <a:rPr lang="en-US" b="1" dirty="0"/>
              <a:t>material entity</a:t>
            </a:r>
            <a:r>
              <a:rPr lang="en-US" dirty="0"/>
              <a:t>. Examples are the Windows, Mac and Linux operating systems, SMTP email, IP network protocols and the software drivers that activate the peripheral devices. </a:t>
            </a:r>
          </a:p>
          <a:p>
            <a:pPr algn="just"/>
            <a:endParaRPr lang="en-US" dirty="0"/>
          </a:p>
          <a:p>
            <a:pPr algn="just"/>
            <a:r>
              <a:rPr lang="en-US" dirty="0">
                <a:hlinkClick r:id="rId3"/>
              </a:rPr>
              <a:t>https://www.pcmag.com/encyclopedia/term/interface</a:t>
            </a:r>
            <a:r>
              <a:rPr lang="en-US" dirty="0"/>
              <a:t> </a:t>
            </a:r>
          </a:p>
          <a:p>
            <a:pPr algn="just"/>
            <a:endParaRPr lang="en-US" dirty="0"/>
          </a:p>
        </p:txBody>
      </p:sp>
      <p:sp>
        <p:nvSpPr>
          <p:cNvPr id="7" name="Rectangle 6"/>
          <p:cNvSpPr/>
          <p:nvPr/>
        </p:nvSpPr>
        <p:spPr>
          <a:xfrm>
            <a:off x="416861" y="3570382"/>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information</a:t>
            </a:r>
            <a:endParaRPr lang="en-US" dirty="0">
              <a:solidFill>
                <a:schemeClr val="tx1"/>
              </a:solidFill>
            </a:endParaRPr>
          </a:p>
        </p:txBody>
      </p:sp>
      <p:sp>
        <p:nvSpPr>
          <p:cNvPr id="18" name="Rectangle 17"/>
          <p:cNvSpPr/>
          <p:nvPr/>
        </p:nvSpPr>
        <p:spPr>
          <a:xfrm>
            <a:off x="-1272209" y="2390610"/>
            <a:ext cx="1073426" cy="91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4157" y="3190461"/>
            <a:ext cx="238540" cy="1987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p:cNvSpPr/>
          <p:nvPr/>
        </p:nvSpPr>
        <p:spPr>
          <a:xfrm>
            <a:off x="-1177250" y="4191526"/>
            <a:ext cx="1073426" cy="91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74036" y="4103042"/>
            <a:ext cx="238540" cy="1987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p:cNvCxnSpPr>
            <a:stCxn id="21" idx="0"/>
            <a:endCxn id="19" idx="4"/>
          </p:cNvCxnSpPr>
          <p:nvPr/>
        </p:nvCxnSpPr>
        <p:spPr>
          <a:xfrm flipV="1">
            <a:off x="-854766" y="3389243"/>
            <a:ext cx="19879" cy="713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150723" y="3073695"/>
            <a:ext cx="631672" cy="1481486"/>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19" idx="4"/>
          </p:cNvCxnSpPr>
          <p:nvPr/>
        </p:nvCxnSpPr>
        <p:spPr>
          <a:xfrm flipH="1">
            <a:off x="-834887" y="3389243"/>
            <a:ext cx="924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0"/>
          </p:cNvCxnSpPr>
          <p:nvPr/>
        </p:nvCxnSpPr>
        <p:spPr>
          <a:xfrm flipH="1">
            <a:off x="-854766" y="3541643"/>
            <a:ext cx="1096619" cy="56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589448" y="3615223"/>
            <a:ext cx="3185487" cy="369332"/>
          </a:xfrm>
          <a:prstGeom prst="rect">
            <a:avLst/>
          </a:prstGeom>
          <a:noFill/>
        </p:spPr>
        <p:txBody>
          <a:bodyPr wrap="none" rtlCol="0">
            <a:spAutoFit/>
          </a:bodyPr>
          <a:lstStyle/>
          <a:p>
            <a:r>
              <a:rPr lang="en-US" altLang="zh-CN" dirty="0"/>
              <a:t>Such as interface in </a:t>
            </a:r>
            <a:r>
              <a:rPr lang="en-US" altLang="zh-CN" dirty="0" err="1"/>
              <a:t>sysml</a:t>
            </a:r>
            <a:endParaRPr lang="en-US" dirty="0"/>
          </a:p>
        </p:txBody>
      </p:sp>
      <p:sp>
        <p:nvSpPr>
          <p:cNvPr id="28" name="TextBox 27"/>
          <p:cNvSpPr txBox="1"/>
          <p:nvPr/>
        </p:nvSpPr>
        <p:spPr>
          <a:xfrm>
            <a:off x="903577" y="4406223"/>
            <a:ext cx="10259300" cy="923330"/>
          </a:xfrm>
          <a:prstGeom prst="rect">
            <a:avLst/>
          </a:prstGeom>
          <a:noFill/>
        </p:spPr>
        <p:txBody>
          <a:bodyPr wrap="square" rtlCol="0">
            <a:spAutoFit/>
          </a:bodyPr>
          <a:lstStyle/>
          <a:p>
            <a:r>
              <a:rPr lang="en-US" altLang="zh-CN" dirty="0"/>
              <a:t>An information entity which represents the a part of the system boundary and which has a function of and interacts with entities outside the system through the transfer of energy, matter, information and other media. </a:t>
            </a:r>
            <a:endParaRPr lang="en-US" dirty="0"/>
          </a:p>
        </p:txBody>
      </p:sp>
    </p:spTree>
    <p:extLst>
      <p:ext uri="{BB962C8B-B14F-4D97-AF65-F5344CB8AC3E}">
        <p14:creationId xmlns:p14="http://schemas.microsoft.com/office/powerpoint/2010/main" val="4049439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7" name="Rectangle 6"/>
          <p:cNvSpPr/>
          <p:nvPr/>
        </p:nvSpPr>
        <p:spPr>
          <a:xfrm>
            <a:off x="416861" y="75242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multi-waves</a:t>
            </a:r>
            <a:endParaRPr lang="en-US" dirty="0">
              <a:solidFill>
                <a:schemeClr val="tx1"/>
              </a:solidFill>
            </a:endParaRPr>
          </a:p>
        </p:txBody>
      </p:sp>
      <p:pic>
        <p:nvPicPr>
          <p:cNvPr id="8" name="Picture 7"/>
          <p:cNvPicPr>
            <a:picLocks noChangeAspect="1"/>
          </p:cNvPicPr>
          <p:nvPr/>
        </p:nvPicPr>
        <p:blipFill>
          <a:blip r:embed="rId3"/>
          <a:stretch>
            <a:fillRect/>
          </a:stretch>
        </p:blipFill>
        <p:spPr>
          <a:xfrm>
            <a:off x="6828725" y="1980657"/>
            <a:ext cx="2512391" cy="1724444"/>
          </a:xfrm>
          <a:prstGeom prst="rect">
            <a:avLst/>
          </a:prstGeom>
        </p:spPr>
      </p:pic>
      <p:pic>
        <p:nvPicPr>
          <p:cNvPr id="9" name="Picture 8"/>
          <p:cNvPicPr>
            <a:picLocks noChangeAspect="1"/>
          </p:cNvPicPr>
          <p:nvPr/>
        </p:nvPicPr>
        <p:blipFill>
          <a:blip r:embed="rId4"/>
          <a:stretch>
            <a:fillRect/>
          </a:stretch>
        </p:blipFill>
        <p:spPr>
          <a:xfrm>
            <a:off x="9552940" y="1922261"/>
            <a:ext cx="2336708" cy="2390771"/>
          </a:xfrm>
          <a:prstGeom prst="rect">
            <a:avLst/>
          </a:prstGeom>
        </p:spPr>
      </p:pic>
      <p:sp>
        <p:nvSpPr>
          <p:cNvPr id="10" name="TextBox 9"/>
          <p:cNvSpPr txBox="1"/>
          <p:nvPr/>
        </p:nvSpPr>
        <p:spPr>
          <a:xfrm>
            <a:off x="1279493" y="1824687"/>
            <a:ext cx="5032147" cy="369332"/>
          </a:xfrm>
          <a:prstGeom prst="rect">
            <a:avLst/>
          </a:prstGeom>
          <a:noFill/>
        </p:spPr>
        <p:txBody>
          <a:bodyPr wrap="none" rtlCol="0">
            <a:spAutoFit/>
          </a:bodyPr>
          <a:lstStyle/>
          <a:p>
            <a:r>
              <a:rPr lang="en-US" dirty="0"/>
              <a:t>If the multi-wares are material entity? </a:t>
            </a:r>
            <a:r>
              <a:rPr lang="en-US" dirty="0">
                <a:solidFill>
                  <a:srgbClr val="FF0000"/>
                </a:solidFill>
              </a:rPr>
              <a:t>NO</a:t>
            </a:r>
          </a:p>
        </p:txBody>
      </p:sp>
      <p:pic>
        <p:nvPicPr>
          <p:cNvPr id="11" name="Picture 10"/>
          <p:cNvPicPr>
            <a:picLocks noChangeAspect="1"/>
          </p:cNvPicPr>
          <p:nvPr/>
        </p:nvPicPr>
        <p:blipFill>
          <a:blip r:embed="rId5"/>
          <a:stretch>
            <a:fillRect/>
          </a:stretch>
        </p:blipFill>
        <p:spPr>
          <a:xfrm>
            <a:off x="1279493" y="2789304"/>
            <a:ext cx="776922" cy="776922"/>
          </a:xfrm>
          <a:prstGeom prst="rect">
            <a:avLst/>
          </a:prstGeom>
        </p:spPr>
      </p:pic>
      <p:pic>
        <p:nvPicPr>
          <p:cNvPr id="12" name="Picture 11"/>
          <p:cNvPicPr>
            <a:picLocks noChangeAspect="1"/>
          </p:cNvPicPr>
          <p:nvPr/>
        </p:nvPicPr>
        <p:blipFill>
          <a:blip r:embed="rId6"/>
          <a:stretch>
            <a:fillRect/>
          </a:stretch>
        </p:blipFill>
        <p:spPr>
          <a:xfrm>
            <a:off x="5008276" y="2673020"/>
            <a:ext cx="893206" cy="893206"/>
          </a:xfrm>
          <a:prstGeom prst="rect">
            <a:avLst/>
          </a:prstGeom>
        </p:spPr>
      </p:pic>
      <p:sp>
        <p:nvSpPr>
          <p:cNvPr id="13" name="Rectangle 12"/>
          <p:cNvSpPr/>
          <p:nvPr/>
        </p:nvSpPr>
        <p:spPr>
          <a:xfrm>
            <a:off x="953929" y="3666618"/>
            <a:ext cx="1547971" cy="38652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altLang="zh-CN" dirty="0">
                <a:solidFill>
                  <a:schemeClr val="tx1"/>
                </a:solidFill>
              </a:rPr>
              <a:t>onnector</a:t>
            </a:r>
            <a:r>
              <a:rPr lang="en-US" dirty="0"/>
              <a:t> </a:t>
            </a:r>
            <a:endParaRPr lang="en-US" dirty="0">
              <a:solidFill>
                <a:schemeClr val="tx1"/>
              </a:solidFill>
            </a:endParaRPr>
          </a:p>
        </p:txBody>
      </p:sp>
      <p:sp>
        <p:nvSpPr>
          <p:cNvPr id="14" name="Rectangle 13"/>
          <p:cNvSpPr/>
          <p:nvPr/>
        </p:nvSpPr>
        <p:spPr>
          <a:xfrm>
            <a:off x="4607481" y="3689137"/>
            <a:ext cx="1665942" cy="3414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Retainer</a:t>
            </a:r>
          </a:p>
        </p:txBody>
      </p:sp>
      <p:cxnSp>
        <p:nvCxnSpPr>
          <p:cNvPr id="16" name="Straight Arrow Connector 15"/>
          <p:cNvCxnSpPr/>
          <p:nvPr/>
        </p:nvCxnSpPr>
        <p:spPr>
          <a:xfrm>
            <a:off x="2597134" y="3117646"/>
            <a:ext cx="2160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83905" y="2468785"/>
            <a:ext cx="2498943" cy="37409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Energy, wave, water</a:t>
            </a:r>
          </a:p>
        </p:txBody>
      </p:sp>
      <p:sp>
        <p:nvSpPr>
          <p:cNvPr id="18" name="Rectangle 17"/>
          <p:cNvSpPr/>
          <p:nvPr/>
        </p:nvSpPr>
        <p:spPr>
          <a:xfrm>
            <a:off x="512126" y="465835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liquid</a:t>
            </a:r>
            <a:endParaRPr lang="en-US" dirty="0">
              <a:solidFill>
                <a:schemeClr val="tx1"/>
              </a:solidFill>
            </a:endParaRPr>
          </a:p>
        </p:txBody>
      </p:sp>
      <p:sp>
        <p:nvSpPr>
          <p:cNvPr id="15" name="Rectangle 14"/>
          <p:cNvSpPr/>
          <p:nvPr/>
        </p:nvSpPr>
        <p:spPr>
          <a:xfrm>
            <a:off x="1055152" y="1178356"/>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multi-waves. </a:t>
            </a:r>
            <a:endParaRPr lang="en-US" dirty="0"/>
          </a:p>
        </p:txBody>
      </p:sp>
      <p:sp>
        <p:nvSpPr>
          <p:cNvPr id="19" name="Rectangle 18"/>
          <p:cNvSpPr/>
          <p:nvPr/>
        </p:nvSpPr>
        <p:spPr>
          <a:xfrm>
            <a:off x="1302772" y="5312064"/>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liquid. </a:t>
            </a:r>
            <a:endParaRPr lang="en-US" dirty="0"/>
          </a:p>
        </p:txBody>
      </p:sp>
    </p:spTree>
    <p:extLst>
      <p:ext uri="{BB962C8B-B14F-4D97-AF65-F5344CB8AC3E}">
        <p14:creationId xmlns:p14="http://schemas.microsoft.com/office/powerpoint/2010/main" val="4254885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7" name="Rectangle 6"/>
          <p:cNvSpPr/>
          <p:nvPr/>
        </p:nvSpPr>
        <p:spPr>
          <a:xfrm>
            <a:off x="416861" y="75242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gas</a:t>
            </a:r>
            <a:endParaRPr lang="en-US" dirty="0">
              <a:solidFill>
                <a:schemeClr val="tx1"/>
              </a:solidFill>
            </a:endParaRPr>
          </a:p>
        </p:txBody>
      </p:sp>
      <p:sp>
        <p:nvSpPr>
          <p:cNvPr id="18" name="Rectangle 17"/>
          <p:cNvSpPr/>
          <p:nvPr/>
        </p:nvSpPr>
        <p:spPr>
          <a:xfrm>
            <a:off x="416860" y="414830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biological system</a:t>
            </a:r>
          </a:p>
        </p:txBody>
      </p:sp>
      <p:sp>
        <p:nvSpPr>
          <p:cNvPr id="15" name="Rectangle 14"/>
          <p:cNvSpPr/>
          <p:nvPr/>
        </p:nvSpPr>
        <p:spPr>
          <a:xfrm>
            <a:off x="1582172" y="2016999"/>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gas. </a:t>
            </a:r>
            <a:endParaRPr lang="en-US" dirty="0"/>
          </a:p>
        </p:txBody>
      </p:sp>
      <p:sp>
        <p:nvSpPr>
          <p:cNvPr id="19" name="Rectangle 18"/>
          <p:cNvSpPr/>
          <p:nvPr/>
        </p:nvSpPr>
        <p:spPr>
          <a:xfrm>
            <a:off x="1582172" y="4936292"/>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a:t>
            </a:r>
            <a:r>
              <a:rPr lang="en-US" dirty="0"/>
              <a:t>biological system</a:t>
            </a:r>
            <a:r>
              <a:rPr lang="en-US" altLang="zh-CN" dirty="0"/>
              <a:t>. </a:t>
            </a:r>
            <a:endParaRPr lang="en-US" dirty="0"/>
          </a:p>
        </p:txBody>
      </p:sp>
    </p:spTree>
    <p:extLst>
      <p:ext uri="{BB962C8B-B14F-4D97-AF65-F5344CB8AC3E}">
        <p14:creationId xmlns:p14="http://schemas.microsoft.com/office/powerpoint/2010/main" val="145820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57</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Interaction</a:t>
            </a:r>
            <a:endParaRPr lang="en-US" b="1" dirty="0">
              <a:solidFill>
                <a:schemeClr val="tx1"/>
              </a:solidFill>
            </a:endParaRPr>
          </a:p>
        </p:txBody>
      </p:sp>
      <p:sp>
        <p:nvSpPr>
          <p:cNvPr id="5" name="Rectangle 4"/>
          <p:cNvSpPr/>
          <p:nvPr/>
        </p:nvSpPr>
        <p:spPr>
          <a:xfrm>
            <a:off x="1206500" y="1218856"/>
            <a:ext cx="10385859" cy="923330"/>
          </a:xfrm>
          <a:prstGeom prst="rect">
            <a:avLst/>
          </a:prstGeom>
        </p:spPr>
        <p:txBody>
          <a:bodyPr wrap="square">
            <a:spAutoFit/>
          </a:bodyPr>
          <a:lstStyle/>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0" name="TextBox 9"/>
          <p:cNvSpPr txBox="1"/>
          <p:nvPr/>
        </p:nvSpPr>
        <p:spPr>
          <a:xfrm>
            <a:off x="1313136" y="1218856"/>
            <a:ext cx="10878864" cy="4524315"/>
          </a:xfrm>
          <a:prstGeom prst="rect">
            <a:avLst/>
          </a:prstGeom>
          <a:noFill/>
        </p:spPr>
        <p:txBody>
          <a:bodyPr wrap="square" rtlCol="0">
            <a:spAutoFit/>
          </a:bodyPr>
          <a:lstStyle/>
          <a:p>
            <a:r>
              <a:rPr lang="en-US" b="1" dirty="0">
                <a:solidFill>
                  <a:srgbClr val="FF0000"/>
                </a:solidFill>
              </a:rPr>
              <a:t>I</a:t>
            </a:r>
            <a:r>
              <a:rPr lang="en-US" altLang="zh-CN" b="1" dirty="0">
                <a:solidFill>
                  <a:srgbClr val="FF0000"/>
                </a:solidFill>
              </a:rPr>
              <a:t>nteraction has two meanings: (1)</a:t>
            </a:r>
            <a:r>
              <a:rPr lang="en-US" b="1" dirty="0">
                <a:solidFill>
                  <a:srgbClr val="FF0000"/>
                </a:solidFill>
              </a:rPr>
              <a:t> A process in which two elements acts on each other by changing their qualities.</a:t>
            </a:r>
          </a:p>
          <a:p>
            <a:endParaRPr lang="en-US" b="1" dirty="0">
              <a:solidFill>
                <a:srgbClr val="FF0000"/>
              </a:solidFill>
            </a:endParaRPr>
          </a:p>
          <a:p>
            <a:pPr marL="285750" indent="-285750" algn="just">
              <a:buFont typeface="Arial" panose="020B0604020202020204" pitchFamily="34" charset="0"/>
              <a:buChar char="•"/>
            </a:pPr>
            <a:r>
              <a:rPr lang="en-US" b="1" dirty="0">
                <a:solidFill>
                  <a:srgbClr val="FF0000"/>
                </a:solidFill>
              </a:rPr>
              <a:t>Mechanical interaction: The mechanical interaction can be characterized by mechanical impedance, which seeks to establish a dynamic relationship between an output force and an input trajectory, using dynamic properties, such as stiffness, damping, and inertia.</a:t>
            </a:r>
          </a:p>
          <a:p>
            <a:pPr marL="285750" indent="-285750" algn="just">
              <a:buFont typeface="Arial" panose="020B0604020202020204" pitchFamily="34" charset="0"/>
              <a:buChar char="•"/>
            </a:pPr>
            <a:r>
              <a:rPr lang="en-US" b="1" dirty="0">
                <a:solidFill>
                  <a:srgbClr val="FF0000"/>
                </a:solidFill>
              </a:rPr>
              <a:t>(</a:t>
            </a:r>
            <a:r>
              <a:rPr lang="en-US" b="1" dirty="0">
                <a:solidFill>
                  <a:srgbClr val="FF0000"/>
                </a:solidFill>
                <a:hlinkClick r:id="rId4"/>
              </a:rPr>
              <a:t>https://www.sciencedirect.com/topics/engineering/mechanical-interaction</a:t>
            </a:r>
            <a:r>
              <a:rPr lang="en-US" b="1" dirty="0">
                <a:solidFill>
                  <a:srgbClr val="FF0000"/>
                </a:solidFill>
              </a:rPr>
              <a:t>)</a:t>
            </a:r>
          </a:p>
          <a:p>
            <a:pPr marL="285750" indent="-285750">
              <a:buFont typeface="Arial" panose="020B0604020202020204" pitchFamily="34" charset="0"/>
              <a:buChar char="•"/>
            </a:pPr>
            <a:r>
              <a:rPr lang="en-US" b="1" dirty="0">
                <a:solidFill>
                  <a:srgbClr val="FF0000"/>
                </a:solidFill>
              </a:rPr>
              <a:t>Hydraulic interaction:</a:t>
            </a:r>
          </a:p>
          <a:p>
            <a:pPr marL="285750" indent="-285750">
              <a:buFont typeface="Arial" panose="020B0604020202020204" pitchFamily="34" charset="0"/>
              <a:buChar char="•"/>
            </a:pPr>
            <a:r>
              <a:rPr lang="en-US" b="1" dirty="0">
                <a:solidFill>
                  <a:srgbClr val="FF0000"/>
                </a:solidFill>
              </a:rPr>
              <a:t>Chemical interaction:</a:t>
            </a:r>
          </a:p>
          <a:p>
            <a:pPr marL="285750" indent="-285750">
              <a:buFont typeface="Arial" panose="020B0604020202020204" pitchFamily="34" charset="0"/>
              <a:buChar char="•"/>
            </a:pPr>
            <a:r>
              <a:rPr lang="en-US" b="1" dirty="0">
                <a:solidFill>
                  <a:srgbClr val="FF0000"/>
                </a:solidFill>
              </a:rPr>
              <a:t>Electrical interaction:</a:t>
            </a:r>
          </a:p>
          <a:p>
            <a:pPr marL="285750" indent="-285750" algn="just">
              <a:buFont typeface="Arial" panose="020B0604020202020204" pitchFamily="34" charset="0"/>
              <a:buChar char="•"/>
            </a:pPr>
            <a:r>
              <a:rPr lang="en-US" b="1" dirty="0">
                <a:solidFill>
                  <a:srgbClr val="FF0000"/>
                </a:solidFill>
              </a:rPr>
              <a:t>Magnetic interaction: </a:t>
            </a:r>
            <a:r>
              <a:rPr lang="en-US" dirty="0"/>
              <a:t>Magnetic interactions are important for certain classes of materials that are of technological importance today, ranging from </a:t>
            </a:r>
            <a:r>
              <a:rPr lang="en-US" dirty="0" err="1"/>
              <a:t>magnaflux</a:t>
            </a:r>
            <a:r>
              <a:rPr lang="en-US" dirty="0"/>
              <a:t> devices used to detect cracks to magnetic recording materials to magnetic carriers used in </a:t>
            </a:r>
            <a:r>
              <a:rPr lang="en-US" dirty="0" err="1"/>
              <a:t>electrophotographic</a:t>
            </a:r>
            <a:r>
              <a:rPr lang="en-US" dirty="0"/>
              <a:t> engines to charge and transport the toner particles.</a:t>
            </a:r>
            <a:endParaRPr lang="en-US" b="1" dirty="0">
              <a:solidFill>
                <a:srgbClr val="FF0000"/>
              </a:solidFill>
            </a:endParaRPr>
          </a:p>
          <a:p>
            <a:pPr marL="285750" indent="-285750">
              <a:buFont typeface="Arial" panose="020B0604020202020204" pitchFamily="34" charset="0"/>
              <a:buChar char="•"/>
            </a:pPr>
            <a:r>
              <a:rPr lang="en-US" b="1" dirty="0">
                <a:solidFill>
                  <a:srgbClr val="FF0000"/>
                </a:solidFill>
              </a:rPr>
              <a:t>Thermal interaction:</a:t>
            </a:r>
          </a:p>
          <a:p>
            <a:endParaRPr lang="en-US" b="1" dirty="0">
              <a:solidFill>
                <a:srgbClr val="FF0000"/>
              </a:solidFill>
            </a:endParaRPr>
          </a:p>
        </p:txBody>
      </p:sp>
      <p:sp>
        <p:nvSpPr>
          <p:cNvPr id="11" name="Rectangle 10"/>
          <p:cNvSpPr/>
          <p:nvPr/>
        </p:nvSpPr>
        <p:spPr>
          <a:xfrm>
            <a:off x="1206500" y="5976284"/>
            <a:ext cx="7369609"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State: at some time point, the quality of the system</a:t>
            </a:r>
          </a:p>
          <a:p>
            <a:pPr algn="ctr"/>
            <a:r>
              <a:rPr lang="en-US" dirty="0"/>
              <a:t>stasis:</a:t>
            </a:r>
            <a:endParaRPr lang="en-US" b="1" dirty="0">
              <a:solidFill>
                <a:schemeClr val="tx1"/>
              </a:solidFill>
            </a:endParaRPr>
          </a:p>
        </p:txBody>
      </p:sp>
    </p:spTree>
    <p:extLst>
      <p:ext uri="{BB962C8B-B14F-4D97-AF65-F5344CB8AC3E}">
        <p14:creationId xmlns:p14="http://schemas.microsoft.com/office/powerpoint/2010/main" val="2541107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58</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HDMI case </a:t>
            </a:r>
          </a:p>
        </p:txBody>
      </p:sp>
      <p:grpSp>
        <p:nvGrpSpPr>
          <p:cNvPr id="26" name="Group 25"/>
          <p:cNvGrpSpPr/>
          <p:nvPr/>
        </p:nvGrpSpPr>
        <p:grpSpPr>
          <a:xfrm>
            <a:off x="1206500" y="1866005"/>
            <a:ext cx="3308635" cy="1693859"/>
            <a:chOff x="4561821" y="5164141"/>
            <a:chExt cx="3308635" cy="1693859"/>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uble Bracket 16"/>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20" name="TextBox 19"/>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22" name="Straight Arrow Connector 21"/>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4"/>
          <a:stretch>
            <a:fillRect/>
          </a:stretch>
        </p:blipFill>
        <p:spPr>
          <a:xfrm>
            <a:off x="7857972" y="4202829"/>
            <a:ext cx="2724150" cy="2179320"/>
          </a:xfrm>
          <a:prstGeom prst="rect">
            <a:avLst/>
          </a:prstGeom>
        </p:spPr>
      </p:pic>
      <p:pic>
        <p:nvPicPr>
          <p:cNvPr id="12" name="Picture 11"/>
          <p:cNvPicPr>
            <a:picLocks noChangeAspect="1"/>
          </p:cNvPicPr>
          <p:nvPr/>
        </p:nvPicPr>
        <p:blipFill>
          <a:blip r:embed="rId5"/>
          <a:stretch>
            <a:fillRect/>
          </a:stretch>
        </p:blipFill>
        <p:spPr>
          <a:xfrm>
            <a:off x="4409637" y="3779791"/>
            <a:ext cx="2700957" cy="1424034"/>
          </a:xfrm>
          <a:prstGeom prst="rect">
            <a:avLst/>
          </a:prstGeom>
        </p:spPr>
      </p:pic>
      <p:sp>
        <p:nvSpPr>
          <p:cNvPr id="24" name="TextBox 23"/>
          <p:cNvSpPr txBox="1"/>
          <p:nvPr/>
        </p:nvSpPr>
        <p:spPr>
          <a:xfrm>
            <a:off x="6924780" y="3410459"/>
            <a:ext cx="1107996" cy="369332"/>
          </a:xfrm>
          <a:prstGeom prst="rect">
            <a:avLst/>
          </a:prstGeom>
          <a:noFill/>
        </p:spPr>
        <p:txBody>
          <a:bodyPr wrap="none" rtlCol="0">
            <a:spAutoFit/>
          </a:bodyPr>
          <a:lstStyle/>
          <a:p>
            <a:r>
              <a:rPr lang="en-US" dirty="0"/>
              <a:t>Retainer</a:t>
            </a:r>
          </a:p>
        </p:txBody>
      </p:sp>
      <p:cxnSp>
        <p:nvCxnSpPr>
          <p:cNvPr id="21" name="Straight Arrow Connector 20"/>
          <p:cNvCxnSpPr/>
          <p:nvPr/>
        </p:nvCxnSpPr>
        <p:spPr>
          <a:xfrm flipH="1">
            <a:off x="6924780" y="3779791"/>
            <a:ext cx="415820" cy="61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23176" y="4214966"/>
            <a:ext cx="1223412" cy="369332"/>
          </a:xfrm>
          <a:prstGeom prst="rect">
            <a:avLst/>
          </a:prstGeom>
          <a:noFill/>
        </p:spPr>
        <p:txBody>
          <a:bodyPr wrap="none" rtlCol="0">
            <a:spAutoFit/>
          </a:bodyPr>
          <a:lstStyle/>
          <a:p>
            <a:r>
              <a:rPr lang="en-US" dirty="0"/>
              <a:t>Connector</a:t>
            </a:r>
          </a:p>
        </p:txBody>
      </p:sp>
      <p:sp>
        <p:nvSpPr>
          <p:cNvPr id="25" name="Freeform 24"/>
          <p:cNvSpPr/>
          <p:nvPr/>
        </p:nvSpPr>
        <p:spPr>
          <a:xfrm>
            <a:off x="6675459" y="4658863"/>
            <a:ext cx="1211241" cy="662437"/>
          </a:xfrm>
          <a:custGeom>
            <a:avLst/>
            <a:gdLst>
              <a:gd name="connsiteX0" fmla="*/ 1211241 w 1211241"/>
              <a:gd name="connsiteY0" fmla="*/ 662437 h 662437"/>
              <a:gd name="connsiteX1" fmla="*/ 1147741 w 1211241"/>
              <a:gd name="connsiteY1" fmla="*/ 611637 h 662437"/>
              <a:gd name="connsiteX2" fmla="*/ 1084241 w 1211241"/>
              <a:gd name="connsiteY2" fmla="*/ 598937 h 662437"/>
              <a:gd name="connsiteX3" fmla="*/ 944541 w 1211241"/>
              <a:gd name="connsiteY3" fmla="*/ 573537 h 662437"/>
              <a:gd name="connsiteX4" fmla="*/ 627041 w 1211241"/>
              <a:gd name="connsiteY4" fmla="*/ 548137 h 662437"/>
              <a:gd name="connsiteX5" fmla="*/ 576241 w 1211241"/>
              <a:gd name="connsiteY5" fmla="*/ 510037 h 662437"/>
              <a:gd name="connsiteX6" fmla="*/ 538141 w 1211241"/>
              <a:gd name="connsiteY6" fmla="*/ 497337 h 662437"/>
              <a:gd name="connsiteX7" fmla="*/ 461941 w 1211241"/>
              <a:gd name="connsiteY7" fmla="*/ 408437 h 662437"/>
              <a:gd name="connsiteX8" fmla="*/ 436541 w 1211241"/>
              <a:gd name="connsiteY8" fmla="*/ 370337 h 662437"/>
              <a:gd name="connsiteX9" fmla="*/ 411141 w 1211241"/>
              <a:gd name="connsiteY9" fmla="*/ 294137 h 662437"/>
              <a:gd name="connsiteX10" fmla="*/ 347641 w 1211241"/>
              <a:gd name="connsiteY10" fmla="*/ 281437 h 662437"/>
              <a:gd name="connsiteX11" fmla="*/ 309541 w 1211241"/>
              <a:gd name="connsiteY11" fmla="*/ 268737 h 662437"/>
              <a:gd name="connsiteX12" fmla="*/ 258741 w 1211241"/>
              <a:gd name="connsiteY12" fmla="*/ 256037 h 662437"/>
              <a:gd name="connsiteX13" fmla="*/ 220641 w 1211241"/>
              <a:gd name="connsiteY13" fmla="*/ 243337 h 662437"/>
              <a:gd name="connsiteX14" fmla="*/ 119041 w 1211241"/>
              <a:gd name="connsiteY14" fmla="*/ 217937 h 662437"/>
              <a:gd name="connsiteX15" fmla="*/ 80941 w 1211241"/>
              <a:gd name="connsiteY15" fmla="*/ 192537 h 662437"/>
              <a:gd name="connsiteX16" fmla="*/ 30141 w 1211241"/>
              <a:gd name="connsiteY16" fmla="*/ 167137 h 662437"/>
              <a:gd name="connsiteX17" fmla="*/ 17441 w 1211241"/>
              <a:gd name="connsiteY17" fmla="*/ 52837 h 662437"/>
              <a:gd name="connsiteX18" fmla="*/ 4741 w 1211241"/>
              <a:gd name="connsiteY18" fmla="*/ 2037 h 662437"/>
              <a:gd name="connsiteX19" fmla="*/ 119041 w 1211241"/>
              <a:gd name="connsiteY19" fmla="*/ 27437 h 662437"/>
              <a:gd name="connsiteX20" fmla="*/ 207941 w 1211241"/>
              <a:gd name="connsiteY20" fmla="*/ 141737 h 662437"/>
              <a:gd name="connsiteX21" fmla="*/ 258741 w 1211241"/>
              <a:gd name="connsiteY21" fmla="*/ 217937 h 662437"/>
              <a:gd name="connsiteX22" fmla="*/ 334941 w 1211241"/>
              <a:gd name="connsiteY22" fmla="*/ 268737 h 662437"/>
              <a:gd name="connsiteX23" fmla="*/ 411141 w 1211241"/>
              <a:gd name="connsiteY23" fmla="*/ 344937 h 662437"/>
              <a:gd name="connsiteX24" fmla="*/ 474641 w 1211241"/>
              <a:gd name="connsiteY24" fmla="*/ 357637 h 662437"/>
              <a:gd name="connsiteX25" fmla="*/ 512741 w 1211241"/>
              <a:gd name="connsiteY25" fmla="*/ 370337 h 662437"/>
              <a:gd name="connsiteX26" fmla="*/ 550841 w 1211241"/>
              <a:gd name="connsiteY26" fmla="*/ 408437 h 662437"/>
              <a:gd name="connsiteX27" fmla="*/ 601641 w 1211241"/>
              <a:gd name="connsiteY27" fmla="*/ 421137 h 662437"/>
              <a:gd name="connsiteX28" fmla="*/ 690541 w 1211241"/>
              <a:gd name="connsiteY28" fmla="*/ 471937 h 662437"/>
              <a:gd name="connsiteX29" fmla="*/ 728641 w 1211241"/>
              <a:gd name="connsiteY29" fmla="*/ 510037 h 662437"/>
              <a:gd name="connsiteX30" fmla="*/ 766741 w 1211241"/>
              <a:gd name="connsiteY30" fmla="*/ 522737 h 662437"/>
              <a:gd name="connsiteX31" fmla="*/ 982641 w 1211241"/>
              <a:gd name="connsiteY31" fmla="*/ 535437 h 662437"/>
              <a:gd name="connsiteX32" fmla="*/ 1096941 w 1211241"/>
              <a:gd name="connsiteY32" fmla="*/ 573537 h 662437"/>
              <a:gd name="connsiteX33" fmla="*/ 1135041 w 1211241"/>
              <a:gd name="connsiteY33" fmla="*/ 586237 h 662437"/>
              <a:gd name="connsiteX34" fmla="*/ 1211241 w 1211241"/>
              <a:gd name="connsiteY34" fmla="*/ 637037 h 662437"/>
              <a:gd name="connsiteX35" fmla="*/ 1211241 w 1211241"/>
              <a:gd name="connsiteY35" fmla="*/ 662437 h 6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1241" h="662437">
                <a:moveTo>
                  <a:pt x="1211241" y="662437"/>
                </a:moveTo>
                <a:cubicBezTo>
                  <a:pt x="1190074" y="645504"/>
                  <a:pt x="1171986" y="623759"/>
                  <a:pt x="1147741" y="611637"/>
                </a:cubicBezTo>
                <a:cubicBezTo>
                  <a:pt x="1128434" y="601984"/>
                  <a:pt x="1105313" y="603620"/>
                  <a:pt x="1084241" y="598937"/>
                </a:cubicBezTo>
                <a:cubicBezTo>
                  <a:pt x="1010803" y="582617"/>
                  <a:pt x="1039740" y="582462"/>
                  <a:pt x="944541" y="573537"/>
                </a:cubicBezTo>
                <a:cubicBezTo>
                  <a:pt x="838833" y="563627"/>
                  <a:pt x="627041" y="548137"/>
                  <a:pt x="627041" y="548137"/>
                </a:cubicBezTo>
                <a:cubicBezTo>
                  <a:pt x="610108" y="535437"/>
                  <a:pt x="594619" y="520539"/>
                  <a:pt x="576241" y="510037"/>
                </a:cubicBezTo>
                <a:cubicBezTo>
                  <a:pt x="564618" y="503395"/>
                  <a:pt x="549280" y="504763"/>
                  <a:pt x="538141" y="497337"/>
                </a:cubicBezTo>
                <a:cubicBezTo>
                  <a:pt x="512966" y="480553"/>
                  <a:pt x="477947" y="430845"/>
                  <a:pt x="461941" y="408437"/>
                </a:cubicBezTo>
                <a:cubicBezTo>
                  <a:pt x="453069" y="396017"/>
                  <a:pt x="442740" y="384285"/>
                  <a:pt x="436541" y="370337"/>
                </a:cubicBezTo>
                <a:cubicBezTo>
                  <a:pt x="425667" y="345871"/>
                  <a:pt x="437395" y="299388"/>
                  <a:pt x="411141" y="294137"/>
                </a:cubicBezTo>
                <a:cubicBezTo>
                  <a:pt x="389974" y="289904"/>
                  <a:pt x="368582" y="286672"/>
                  <a:pt x="347641" y="281437"/>
                </a:cubicBezTo>
                <a:cubicBezTo>
                  <a:pt x="334654" y="278190"/>
                  <a:pt x="322413" y="272415"/>
                  <a:pt x="309541" y="268737"/>
                </a:cubicBezTo>
                <a:cubicBezTo>
                  <a:pt x="292758" y="263942"/>
                  <a:pt x="275524" y="260832"/>
                  <a:pt x="258741" y="256037"/>
                </a:cubicBezTo>
                <a:cubicBezTo>
                  <a:pt x="245869" y="252359"/>
                  <a:pt x="233628" y="246584"/>
                  <a:pt x="220641" y="243337"/>
                </a:cubicBezTo>
                <a:cubicBezTo>
                  <a:pt x="191658" y="236091"/>
                  <a:pt x="148071" y="232452"/>
                  <a:pt x="119041" y="217937"/>
                </a:cubicBezTo>
                <a:cubicBezTo>
                  <a:pt x="105389" y="211111"/>
                  <a:pt x="94193" y="200110"/>
                  <a:pt x="80941" y="192537"/>
                </a:cubicBezTo>
                <a:cubicBezTo>
                  <a:pt x="64503" y="183144"/>
                  <a:pt x="47074" y="175604"/>
                  <a:pt x="30141" y="167137"/>
                </a:cubicBezTo>
                <a:cubicBezTo>
                  <a:pt x="25908" y="129037"/>
                  <a:pt x="23270" y="90726"/>
                  <a:pt x="17441" y="52837"/>
                </a:cubicBezTo>
                <a:cubicBezTo>
                  <a:pt x="14787" y="35585"/>
                  <a:pt x="-10226" y="11017"/>
                  <a:pt x="4741" y="2037"/>
                </a:cubicBezTo>
                <a:cubicBezTo>
                  <a:pt x="20706" y="-7542"/>
                  <a:pt x="94692" y="19321"/>
                  <a:pt x="119041" y="27437"/>
                </a:cubicBezTo>
                <a:cubicBezTo>
                  <a:pt x="153742" y="131541"/>
                  <a:pt x="93720" y="-29595"/>
                  <a:pt x="207941" y="141737"/>
                </a:cubicBezTo>
                <a:cubicBezTo>
                  <a:pt x="224874" y="167137"/>
                  <a:pt x="233341" y="201004"/>
                  <a:pt x="258741" y="217937"/>
                </a:cubicBezTo>
                <a:cubicBezTo>
                  <a:pt x="284141" y="234870"/>
                  <a:pt x="316625" y="244315"/>
                  <a:pt x="334941" y="268737"/>
                </a:cubicBezTo>
                <a:cubicBezTo>
                  <a:pt x="358686" y="300397"/>
                  <a:pt x="372385" y="330404"/>
                  <a:pt x="411141" y="344937"/>
                </a:cubicBezTo>
                <a:cubicBezTo>
                  <a:pt x="431352" y="352516"/>
                  <a:pt x="453700" y="352402"/>
                  <a:pt x="474641" y="357637"/>
                </a:cubicBezTo>
                <a:cubicBezTo>
                  <a:pt x="487628" y="360884"/>
                  <a:pt x="500041" y="366104"/>
                  <a:pt x="512741" y="370337"/>
                </a:cubicBezTo>
                <a:cubicBezTo>
                  <a:pt x="525441" y="383037"/>
                  <a:pt x="535247" y="399526"/>
                  <a:pt x="550841" y="408437"/>
                </a:cubicBezTo>
                <a:cubicBezTo>
                  <a:pt x="565996" y="417097"/>
                  <a:pt x="587118" y="411455"/>
                  <a:pt x="601641" y="421137"/>
                </a:cubicBezTo>
                <a:cubicBezTo>
                  <a:pt x="705753" y="490545"/>
                  <a:pt x="517691" y="437367"/>
                  <a:pt x="690541" y="471937"/>
                </a:cubicBezTo>
                <a:cubicBezTo>
                  <a:pt x="703241" y="484637"/>
                  <a:pt x="713697" y="500074"/>
                  <a:pt x="728641" y="510037"/>
                </a:cubicBezTo>
                <a:cubicBezTo>
                  <a:pt x="739780" y="517463"/>
                  <a:pt x="753420" y="521405"/>
                  <a:pt x="766741" y="522737"/>
                </a:cubicBezTo>
                <a:cubicBezTo>
                  <a:pt x="838474" y="529910"/>
                  <a:pt x="910674" y="531204"/>
                  <a:pt x="982641" y="535437"/>
                </a:cubicBezTo>
                <a:cubicBezTo>
                  <a:pt x="1124108" y="559015"/>
                  <a:pt x="1007653" y="528893"/>
                  <a:pt x="1096941" y="573537"/>
                </a:cubicBezTo>
                <a:cubicBezTo>
                  <a:pt x="1108915" y="579524"/>
                  <a:pt x="1123339" y="579736"/>
                  <a:pt x="1135041" y="586237"/>
                </a:cubicBezTo>
                <a:cubicBezTo>
                  <a:pt x="1161726" y="601062"/>
                  <a:pt x="1182281" y="627384"/>
                  <a:pt x="1211241" y="637037"/>
                </a:cubicBezTo>
                <a:lnTo>
                  <a:pt x="1211241" y="66243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313074" y="5183093"/>
            <a:ext cx="1223412" cy="369332"/>
          </a:xfrm>
          <a:prstGeom prst="rect">
            <a:avLst/>
          </a:prstGeom>
          <a:noFill/>
        </p:spPr>
        <p:txBody>
          <a:bodyPr wrap="none" rtlCol="0">
            <a:spAutoFit/>
          </a:bodyPr>
          <a:lstStyle/>
          <a:p>
            <a:r>
              <a:rPr lang="en-US" dirty="0"/>
              <a:t>interface</a:t>
            </a:r>
          </a:p>
        </p:txBody>
      </p:sp>
      <p:sp>
        <p:nvSpPr>
          <p:cNvPr id="29" name="Oval 28"/>
          <p:cNvSpPr/>
          <p:nvPr/>
        </p:nvSpPr>
        <p:spPr>
          <a:xfrm>
            <a:off x="7222769" y="812674"/>
            <a:ext cx="2307772" cy="696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459550" y="1589960"/>
            <a:ext cx="4916731" cy="646331"/>
          </a:xfrm>
          <a:prstGeom prst="rect">
            <a:avLst/>
          </a:prstGeom>
          <a:noFill/>
        </p:spPr>
        <p:txBody>
          <a:bodyPr wrap="none" rtlCol="0">
            <a:spAutoFit/>
          </a:bodyPr>
          <a:lstStyle/>
          <a:p>
            <a:r>
              <a:rPr lang="en-US" dirty="0"/>
              <a:t> A boundary where interactions may occur.</a:t>
            </a:r>
          </a:p>
          <a:p>
            <a:endParaRPr lang="en-US" dirty="0"/>
          </a:p>
        </p:txBody>
      </p:sp>
      <p:sp>
        <p:nvSpPr>
          <p:cNvPr id="31" name="Oval 30"/>
          <p:cNvSpPr/>
          <p:nvPr/>
        </p:nvSpPr>
        <p:spPr>
          <a:xfrm>
            <a:off x="7377401" y="1161017"/>
            <a:ext cx="45719" cy="2498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89872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39801" y="2720551"/>
            <a:ext cx="5719762" cy="3986082"/>
          </a:xfrm>
          <a:prstGeom prst="rect">
            <a:avLst/>
          </a:prstGeom>
        </p:spPr>
      </p:pic>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59</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Radio waves</a:t>
            </a:r>
          </a:p>
        </p:txBody>
      </p:sp>
      <p:grpSp>
        <p:nvGrpSpPr>
          <p:cNvPr id="26" name="Group 25"/>
          <p:cNvGrpSpPr/>
          <p:nvPr/>
        </p:nvGrpSpPr>
        <p:grpSpPr>
          <a:xfrm>
            <a:off x="1206500" y="1866005"/>
            <a:ext cx="3308635" cy="1693859"/>
            <a:chOff x="4561821" y="5164141"/>
            <a:chExt cx="3308635" cy="1693859"/>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uble Bracket 16"/>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20" name="TextBox 19"/>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22" name="Straight Arrow Connector 21"/>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0197722" y="5077066"/>
            <a:ext cx="1107996" cy="369332"/>
          </a:xfrm>
          <a:prstGeom prst="rect">
            <a:avLst/>
          </a:prstGeom>
          <a:noFill/>
        </p:spPr>
        <p:txBody>
          <a:bodyPr wrap="none" rtlCol="0">
            <a:spAutoFit/>
          </a:bodyPr>
          <a:lstStyle/>
          <a:p>
            <a:r>
              <a:rPr lang="en-US" dirty="0"/>
              <a:t>Retainer</a:t>
            </a:r>
          </a:p>
        </p:txBody>
      </p:sp>
      <p:cxnSp>
        <p:nvCxnSpPr>
          <p:cNvPr id="21" name="Straight Arrow Connector 20"/>
          <p:cNvCxnSpPr/>
          <p:nvPr/>
        </p:nvCxnSpPr>
        <p:spPr>
          <a:xfrm flipH="1">
            <a:off x="9781902" y="5261732"/>
            <a:ext cx="415820" cy="61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97742" y="5183094"/>
            <a:ext cx="1338828" cy="369332"/>
          </a:xfrm>
          <a:prstGeom prst="rect">
            <a:avLst/>
          </a:prstGeom>
          <a:noFill/>
        </p:spPr>
        <p:txBody>
          <a:bodyPr wrap="none" rtlCol="0">
            <a:spAutoFit/>
          </a:bodyPr>
          <a:lstStyle/>
          <a:p>
            <a:r>
              <a:rPr lang="en-US" dirty="0"/>
              <a:t>Connector?</a:t>
            </a:r>
          </a:p>
        </p:txBody>
      </p:sp>
      <p:sp>
        <p:nvSpPr>
          <p:cNvPr id="28" name="TextBox 27"/>
          <p:cNvSpPr txBox="1"/>
          <p:nvPr/>
        </p:nvSpPr>
        <p:spPr>
          <a:xfrm>
            <a:off x="7441577" y="5714284"/>
            <a:ext cx="1237839" cy="369332"/>
          </a:xfrm>
          <a:prstGeom prst="rect">
            <a:avLst/>
          </a:prstGeom>
          <a:noFill/>
        </p:spPr>
        <p:txBody>
          <a:bodyPr wrap="none" rtlCol="0">
            <a:spAutoFit/>
          </a:bodyPr>
          <a:lstStyle/>
          <a:p>
            <a:r>
              <a:rPr lang="en-US" b="1" dirty="0">
                <a:solidFill>
                  <a:schemeClr val="accent1"/>
                </a:solidFill>
              </a:rPr>
              <a:t>interface</a:t>
            </a:r>
          </a:p>
        </p:txBody>
      </p:sp>
      <p:sp>
        <p:nvSpPr>
          <p:cNvPr id="29" name="Double Bracket 28"/>
          <p:cNvSpPr/>
          <p:nvPr/>
        </p:nvSpPr>
        <p:spPr>
          <a:xfrm>
            <a:off x="9005777" y="5552426"/>
            <a:ext cx="327371" cy="32371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cxnSp>
        <p:nvCxnSpPr>
          <p:cNvPr id="10" name="Straight Arrow Connector 9"/>
          <p:cNvCxnSpPr/>
          <p:nvPr/>
        </p:nvCxnSpPr>
        <p:spPr>
          <a:xfrm>
            <a:off x="5864087" y="4303643"/>
            <a:ext cx="616226" cy="124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5784574" y="4383157"/>
            <a:ext cx="666083" cy="1152939"/>
          </a:xfrm>
          <a:custGeom>
            <a:avLst/>
            <a:gdLst>
              <a:gd name="connsiteX0" fmla="*/ 0 w 666083"/>
              <a:gd name="connsiteY0" fmla="*/ 0 h 1152939"/>
              <a:gd name="connsiteX1" fmla="*/ 19878 w 666083"/>
              <a:gd name="connsiteY1" fmla="*/ 139147 h 1152939"/>
              <a:gd name="connsiteX2" fmla="*/ 39756 w 666083"/>
              <a:gd name="connsiteY2" fmla="*/ 159026 h 1152939"/>
              <a:gd name="connsiteX3" fmla="*/ 89452 w 666083"/>
              <a:gd name="connsiteY3" fmla="*/ 178904 h 1152939"/>
              <a:gd name="connsiteX4" fmla="*/ 337930 w 666083"/>
              <a:gd name="connsiteY4" fmla="*/ 168965 h 1152939"/>
              <a:gd name="connsiteX5" fmla="*/ 308113 w 666083"/>
              <a:gd name="connsiteY5" fmla="*/ 178904 h 1152939"/>
              <a:gd name="connsiteX6" fmla="*/ 268356 w 666083"/>
              <a:gd name="connsiteY6" fmla="*/ 198782 h 1152939"/>
              <a:gd name="connsiteX7" fmla="*/ 208722 w 666083"/>
              <a:gd name="connsiteY7" fmla="*/ 238539 h 1152939"/>
              <a:gd name="connsiteX8" fmla="*/ 198783 w 666083"/>
              <a:gd name="connsiteY8" fmla="*/ 268356 h 1152939"/>
              <a:gd name="connsiteX9" fmla="*/ 178904 w 666083"/>
              <a:gd name="connsiteY9" fmla="*/ 288234 h 1152939"/>
              <a:gd name="connsiteX10" fmla="*/ 168965 w 666083"/>
              <a:gd name="connsiteY10" fmla="*/ 327991 h 1152939"/>
              <a:gd name="connsiteX11" fmla="*/ 159026 w 666083"/>
              <a:gd name="connsiteY11" fmla="*/ 357808 h 1152939"/>
              <a:gd name="connsiteX12" fmla="*/ 149087 w 666083"/>
              <a:gd name="connsiteY12" fmla="*/ 417443 h 1152939"/>
              <a:gd name="connsiteX13" fmla="*/ 139148 w 666083"/>
              <a:gd name="connsiteY13" fmla="*/ 457200 h 1152939"/>
              <a:gd name="connsiteX14" fmla="*/ 149087 w 666083"/>
              <a:gd name="connsiteY14" fmla="*/ 566530 h 1152939"/>
              <a:gd name="connsiteX15" fmla="*/ 327991 w 666083"/>
              <a:gd name="connsiteY15" fmla="*/ 556591 h 1152939"/>
              <a:gd name="connsiteX16" fmla="*/ 367748 w 666083"/>
              <a:gd name="connsiteY16" fmla="*/ 566530 h 1152939"/>
              <a:gd name="connsiteX17" fmla="*/ 377687 w 666083"/>
              <a:gd name="connsiteY17" fmla="*/ 665921 h 1152939"/>
              <a:gd name="connsiteX18" fmla="*/ 387626 w 666083"/>
              <a:gd name="connsiteY18" fmla="*/ 695739 h 1152939"/>
              <a:gd name="connsiteX19" fmla="*/ 397565 w 666083"/>
              <a:gd name="connsiteY19" fmla="*/ 874643 h 1152939"/>
              <a:gd name="connsiteX20" fmla="*/ 447261 w 666083"/>
              <a:gd name="connsiteY20" fmla="*/ 934278 h 1152939"/>
              <a:gd name="connsiteX21" fmla="*/ 646043 w 666083"/>
              <a:gd name="connsiteY21" fmla="*/ 944217 h 1152939"/>
              <a:gd name="connsiteX22" fmla="*/ 655983 w 666083"/>
              <a:gd name="connsiteY22" fmla="*/ 1003852 h 1152939"/>
              <a:gd name="connsiteX23" fmla="*/ 665922 w 666083"/>
              <a:gd name="connsiteY23" fmla="*/ 1033669 h 1152939"/>
              <a:gd name="connsiteX24" fmla="*/ 626165 w 666083"/>
              <a:gd name="connsiteY24" fmla="*/ 1133060 h 1152939"/>
              <a:gd name="connsiteX25" fmla="*/ 636104 w 666083"/>
              <a:gd name="connsiteY25" fmla="*/ 1152939 h 115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083" h="1152939">
                <a:moveTo>
                  <a:pt x="0" y="0"/>
                </a:moveTo>
                <a:cubicBezTo>
                  <a:pt x="154" y="1697"/>
                  <a:pt x="1440" y="108416"/>
                  <a:pt x="19878" y="139147"/>
                </a:cubicBezTo>
                <a:cubicBezTo>
                  <a:pt x="24699" y="147182"/>
                  <a:pt x="31620" y="154377"/>
                  <a:pt x="39756" y="159026"/>
                </a:cubicBezTo>
                <a:cubicBezTo>
                  <a:pt x="55247" y="167878"/>
                  <a:pt x="72887" y="172278"/>
                  <a:pt x="89452" y="178904"/>
                </a:cubicBezTo>
                <a:cubicBezTo>
                  <a:pt x="172278" y="175591"/>
                  <a:pt x="255038" y="168965"/>
                  <a:pt x="337930" y="168965"/>
                </a:cubicBezTo>
                <a:cubicBezTo>
                  <a:pt x="348407" y="168965"/>
                  <a:pt x="317743" y="174777"/>
                  <a:pt x="308113" y="178904"/>
                </a:cubicBezTo>
                <a:cubicBezTo>
                  <a:pt x="294494" y="184740"/>
                  <a:pt x="281061" y="191159"/>
                  <a:pt x="268356" y="198782"/>
                </a:cubicBezTo>
                <a:cubicBezTo>
                  <a:pt x="247870" y="211074"/>
                  <a:pt x="208722" y="238539"/>
                  <a:pt x="208722" y="238539"/>
                </a:cubicBezTo>
                <a:cubicBezTo>
                  <a:pt x="205409" y="248478"/>
                  <a:pt x="204173" y="259372"/>
                  <a:pt x="198783" y="268356"/>
                </a:cubicBezTo>
                <a:cubicBezTo>
                  <a:pt x="193962" y="276391"/>
                  <a:pt x="183095" y="279853"/>
                  <a:pt x="178904" y="288234"/>
                </a:cubicBezTo>
                <a:cubicBezTo>
                  <a:pt x="172795" y="300452"/>
                  <a:pt x="172718" y="314856"/>
                  <a:pt x="168965" y="327991"/>
                </a:cubicBezTo>
                <a:cubicBezTo>
                  <a:pt x="166087" y="338065"/>
                  <a:pt x="162339" y="347869"/>
                  <a:pt x="159026" y="357808"/>
                </a:cubicBezTo>
                <a:cubicBezTo>
                  <a:pt x="155713" y="377686"/>
                  <a:pt x="153039" y="397682"/>
                  <a:pt x="149087" y="417443"/>
                </a:cubicBezTo>
                <a:cubicBezTo>
                  <a:pt x="146408" y="430838"/>
                  <a:pt x="139148" y="443540"/>
                  <a:pt x="139148" y="457200"/>
                </a:cubicBezTo>
                <a:cubicBezTo>
                  <a:pt x="139148" y="493794"/>
                  <a:pt x="145774" y="530087"/>
                  <a:pt x="149087" y="566530"/>
                </a:cubicBezTo>
                <a:cubicBezTo>
                  <a:pt x="208722" y="563217"/>
                  <a:pt x="268264" y="556591"/>
                  <a:pt x="327991" y="556591"/>
                </a:cubicBezTo>
                <a:cubicBezTo>
                  <a:pt x="341651" y="556591"/>
                  <a:pt x="362095" y="554094"/>
                  <a:pt x="367748" y="566530"/>
                </a:cubicBezTo>
                <a:cubicBezTo>
                  <a:pt x="381526" y="596841"/>
                  <a:pt x="372624" y="633013"/>
                  <a:pt x="377687" y="665921"/>
                </a:cubicBezTo>
                <a:cubicBezTo>
                  <a:pt x="379280" y="676276"/>
                  <a:pt x="384313" y="685800"/>
                  <a:pt x="387626" y="695739"/>
                </a:cubicBezTo>
                <a:cubicBezTo>
                  <a:pt x="390939" y="755374"/>
                  <a:pt x="389118" y="815517"/>
                  <a:pt x="397565" y="874643"/>
                </a:cubicBezTo>
                <a:cubicBezTo>
                  <a:pt x="399006" y="884731"/>
                  <a:pt x="439867" y="932992"/>
                  <a:pt x="447261" y="934278"/>
                </a:cubicBezTo>
                <a:cubicBezTo>
                  <a:pt x="512623" y="945645"/>
                  <a:pt x="579782" y="940904"/>
                  <a:pt x="646043" y="944217"/>
                </a:cubicBezTo>
                <a:cubicBezTo>
                  <a:pt x="649356" y="964095"/>
                  <a:pt x="651611" y="984179"/>
                  <a:pt x="655983" y="1003852"/>
                </a:cubicBezTo>
                <a:cubicBezTo>
                  <a:pt x="658256" y="1014079"/>
                  <a:pt x="667404" y="1023298"/>
                  <a:pt x="665922" y="1033669"/>
                </a:cubicBezTo>
                <a:cubicBezTo>
                  <a:pt x="662572" y="1057119"/>
                  <a:pt x="614102" y="1108933"/>
                  <a:pt x="626165" y="1133060"/>
                </a:cubicBezTo>
                <a:lnTo>
                  <a:pt x="636104" y="11529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57391" y="5446398"/>
            <a:ext cx="278134" cy="2678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29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6</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Models</a:t>
            </a:r>
            <a:endParaRPr lang="en-US" sz="3200" dirty="0"/>
          </a:p>
        </p:txBody>
      </p:sp>
      <p:pic>
        <p:nvPicPr>
          <p:cNvPr id="6" name="Picture 5"/>
          <p:cNvPicPr>
            <a:picLocks noChangeAspect="1"/>
          </p:cNvPicPr>
          <p:nvPr/>
        </p:nvPicPr>
        <p:blipFill>
          <a:blip r:embed="rId2">
            <a:clrChange>
              <a:clrFrom>
                <a:srgbClr val="818181"/>
              </a:clrFrom>
              <a:clrTo>
                <a:srgbClr val="818181">
                  <a:alpha val="0"/>
                </a:srgbClr>
              </a:clrTo>
            </a:clrChange>
          </a:blip>
          <a:stretch>
            <a:fillRect/>
          </a:stretch>
        </p:blipFill>
        <p:spPr>
          <a:xfrm>
            <a:off x="0" y="1205242"/>
            <a:ext cx="7354225" cy="5995174"/>
          </a:xfrm>
          <a:prstGeom prst="rect">
            <a:avLst/>
          </a:prstGeom>
        </p:spPr>
      </p:pic>
      <p:sp>
        <p:nvSpPr>
          <p:cNvPr id="9" name="Rectangle 8"/>
          <p:cNvSpPr/>
          <p:nvPr/>
        </p:nvSpPr>
        <p:spPr>
          <a:xfrm>
            <a:off x="1355387" y="4775068"/>
            <a:ext cx="9111574" cy="269946"/>
          </a:xfrm>
          <a:prstGeom prst="rect">
            <a:avLst/>
          </a:prstGeom>
        </p:spPr>
        <p:txBody>
          <a:bodyPr wrap="square">
            <a:spAutoFit/>
          </a:bodyPr>
          <a:lstStyle/>
          <a:p>
            <a:pPr indent="161925" algn="just">
              <a:lnSpc>
                <a:spcPts val="1300"/>
              </a:lnSpc>
              <a:spcAft>
                <a:spcPts val="0"/>
              </a:spcAft>
            </a:pPr>
            <a:endParaRPr lang="en-US" dirty="0"/>
          </a:p>
        </p:txBody>
      </p:sp>
      <p:sp>
        <p:nvSpPr>
          <p:cNvPr id="10" name="Rectangle 9"/>
          <p:cNvSpPr/>
          <p:nvPr/>
        </p:nvSpPr>
        <p:spPr>
          <a:xfrm>
            <a:off x="8595360" y="882318"/>
            <a:ext cx="3596640" cy="5343802"/>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11" name="TextBox 10"/>
          <p:cNvSpPr txBox="1"/>
          <p:nvPr/>
        </p:nvSpPr>
        <p:spPr>
          <a:xfrm>
            <a:off x="8563685" y="1045986"/>
            <a:ext cx="3596640" cy="18569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lnSpc>
                <a:spcPts val="1300"/>
              </a:lnSpc>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Service representation: service descriptions of models. The service refers to technical resources and activities that cause a state transformation of a technical resource for models, such as changing a parameter in a Simulink model.</a:t>
            </a:r>
          </a:p>
          <a:p>
            <a:pPr marL="285750" marR="0" indent="-285750" algn="just"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400" b="0" i="0" u="none" strike="noStrike" cap="none" spc="0" normalizeH="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p:txBody>
      </p:sp>
      <p:sp>
        <p:nvSpPr>
          <p:cNvPr id="12"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r>
              <a:rPr lang="fr-FR" dirty="0"/>
              <a:t>11</a:t>
            </a:r>
          </a:p>
        </p:txBody>
      </p:sp>
    </p:spTree>
    <p:extLst>
      <p:ext uri="{BB962C8B-B14F-4D97-AF65-F5344CB8AC3E}">
        <p14:creationId xmlns:p14="http://schemas.microsoft.com/office/powerpoint/2010/main" val="794092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60</a:t>
            </a:fld>
            <a:endParaRPr lang="fr-FR" dirty="0"/>
          </a:p>
        </p:txBody>
      </p:sp>
      <p:sp>
        <p:nvSpPr>
          <p:cNvPr id="5" name="Rectangle 4"/>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Water pipeline</a:t>
            </a:r>
          </a:p>
        </p:txBody>
      </p:sp>
      <p:grpSp>
        <p:nvGrpSpPr>
          <p:cNvPr id="6" name="Group 5"/>
          <p:cNvGrpSpPr/>
          <p:nvPr/>
        </p:nvGrpSpPr>
        <p:grpSpPr>
          <a:xfrm>
            <a:off x="1206500" y="1866005"/>
            <a:ext cx="3308635" cy="1693859"/>
            <a:chOff x="4561821" y="5164141"/>
            <a:chExt cx="3308635" cy="1693859"/>
          </a:xfrm>
        </p:grpSpPr>
        <p:sp>
          <p:nvSpPr>
            <p:cNvPr id="7" name="Cube 6"/>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uble Bracket 10"/>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3" name="TextBox 12"/>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14" name="TextBox 13"/>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15" name="Straight Arrow Connector 14"/>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2"/>
              <a:endCxn id="9"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6171777" y="3545842"/>
            <a:ext cx="2113958" cy="1409305"/>
          </a:xfrm>
          <a:prstGeom prst="rect">
            <a:avLst/>
          </a:prstGeom>
        </p:spPr>
      </p:pic>
      <p:pic>
        <p:nvPicPr>
          <p:cNvPr id="18" name="Picture 17"/>
          <p:cNvPicPr>
            <a:picLocks noChangeAspect="1"/>
          </p:cNvPicPr>
          <p:nvPr/>
        </p:nvPicPr>
        <p:blipFill>
          <a:blip r:embed="rId3"/>
          <a:stretch>
            <a:fillRect/>
          </a:stretch>
        </p:blipFill>
        <p:spPr>
          <a:xfrm flipH="1">
            <a:off x="9265577" y="3557275"/>
            <a:ext cx="1291107" cy="1291107"/>
          </a:xfrm>
          <a:prstGeom prst="rect">
            <a:avLst/>
          </a:prstGeom>
        </p:spPr>
      </p:pic>
      <p:sp>
        <p:nvSpPr>
          <p:cNvPr id="20" name="TextBox 19"/>
          <p:cNvSpPr txBox="1"/>
          <p:nvPr/>
        </p:nvSpPr>
        <p:spPr>
          <a:xfrm>
            <a:off x="6895921" y="1513145"/>
            <a:ext cx="4570482" cy="369332"/>
          </a:xfrm>
          <a:prstGeom prst="rect">
            <a:avLst/>
          </a:prstGeom>
          <a:noFill/>
        </p:spPr>
        <p:txBody>
          <a:bodyPr wrap="none" rtlCol="0">
            <a:spAutoFit/>
          </a:bodyPr>
          <a:lstStyle/>
          <a:p>
            <a:r>
              <a:rPr lang="en-US" dirty="0"/>
              <a:t>How to define insert? Using direction?</a:t>
            </a:r>
          </a:p>
        </p:txBody>
      </p:sp>
      <p:cxnSp>
        <p:nvCxnSpPr>
          <p:cNvPr id="22" name="Straight Arrow Connector 21"/>
          <p:cNvCxnSpPr/>
          <p:nvPr/>
        </p:nvCxnSpPr>
        <p:spPr>
          <a:xfrm>
            <a:off x="7427470" y="2776967"/>
            <a:ext cx="1716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71826" y="2249956"/>
            <a:ext cx="992579" cy="369332"/>
          </a:xfrm>
          <a:prstGeom prst="rect">
            <a:avLst/>
          </a:prstGeom>
          <a:noFill/>
        </p:spPr>
        <p:txBody>
          <a:bodyPr wrap="none" rtlCol="0">
            <a:spAutoFit/>
          </a:bodyPr>
          <a:lstStyle/>
          <a:p>
            <a:r>
              <a:rPr lang="en-US" dirty="0"/>
              <a:t>insert?</a:t>
            </a:r>
          </a:p>
        </p:txBody>
      </p:sp>
      <p:sp>
        <p:nvSpPr>
          <p:cNvPr id="25" name="TextBox 24"/>
          <p:cNvSpPr txBox="1"/>
          <p:nvPr/>
        </p:nvSpPr>
        <p:spPr>
          <a:xfrm>
            <a:off x="9229348" y="2407635"/>
            <a:ext cx="300082" cy="369332"/>
          </a:xfrm>
          <a:prstGeom prst="rect">
            <a:avLst/>
          </a:prstGeom>
          <a:noFill/>
        </p:spPr>
        <p:txBody>
          <a:bodyPr wrap="none" rtlCol="0">
            <a:spAutoFit/>
          </a:bodyPr>
          <a:lstStyle/>
          <a:p>
            <a:r>
              <a:rPr lang="en-US" dirty="0"/>
              <a:t>A</a:t>
            </a:r>
          </a:p>
        </p:txBody>
      </p:sp>
      <p:sp>
        <p:nvSpPr>
          <p:cNvPr id="26" name="TextBox 25"/>
          <p:cNvSpPr txBox="1"/>
          <p:nvPr/>
        </p:nvSpPr>
        <p:spPr>
          <a:xfrm>
            <a:off x="7108349" y="2409208"/>
            <a:ext cx="300082" cy="369332"/>
          </a:xfrm>
          <a:prstGeom prst="rect">
            <a:avLst/>
          </a:prstGeom>
          <a:noFill/>
        </p:spPr>
        <p:txBody>
          <a:bodyPr wrap="none" rtlCol="0">
            <a:spAutoFit/>
          </a:bodyPr>
          <a:lstStyle/>
          <a:p>
            <a:r>
              <a:rPr lang="en-US" dirty="0"/>
              <a:t>B</a:t>
            </a:r>
          </a:p>
        </p:txBody>
      </p:sp>
      <p:sp>
        <p:nvSpPr>
          <p:cNvPr id="27" name="Double Bracket 26"/>
          <p:cNvSpPr/>
          <p:nvPr/>
        </p:nvSpPr>
        <p:spPr>
          <a:xfrm>
            <a:off x="8486927" y="3780521"/>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6204058" y="2884711"/>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3840873" y="3559864"/>
            <a:ext cx="877163" cy="369332"/>
          </a:xfrm>
          <a:prstGeom prst="rect">
            <a:avLst/>
          </a:prstGeom>
          <a:noFill/>
        </p:spPr>
        <p:txBody>
          <a:bodyPr wrap="none" rtlCol="0">
            <a:spAutoFit/>
          </a:bodyPr>
          <a:lstStyle/>
          <a:p>
            <a:r>
              <a:rPr lang="en-US" dirty="0"/>
              <a:t>System</a:t>
            </a:r>
          </a:p>
        </p:txBody>
      </p:sp>
      <p:sp>
        <p:nvSpPr>
          <p:cNvPr id="29" name="TextBox 28"/>
          <p:cNvSpPr txBox="1"/>
          <p:nvPr/>
        </p:nvSpPr>
        <p:spPr>
          <a:xfrm>
            <a:off x="1383290" y="3612077"/>
            <a:ext cx="1454244" cy="369332"/>
          </a:xfrm>
          <a:prstGeom prst="rect">
            <a:avLst/>
          </a:prstGeom>
          <a:noFill/>
        </p:spPr>
        <p:txBody>
          <a:bodyPr wrap="none" rtlCol="0">
            <a:spAutoFit/>
          </a:bodyPr>
          <a:lstStyle/>
          <a:p>
            <a:r>
              <a:rPr lang="en-US" dirty="0"/>
              <a:t>Environment</a:t>
            </a:r>
          </a:p>
        </p:txBody>
      </p:sp>
    </p:spTree>
    <p:extLst>
      <p:ext uri="{BB962C8B-B14F-4D97-AF65-F5344CB8AC3E}">
        <p14:creationId xmlns:p14="http://schemas.microsoft.com/office/powerpoint/2010/main" val="848153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61</a:t>
            </a:fld>
            <a:endParaRPr lang="fr-FR" dirty="0"/>
          </a:p>
        </p:txBody>
      </p:sp>
      <p:sp>
        <p:nvSpPr>
          <p:cNvPr id="5" name="Rectangle 4"/>
          <p:cNvSpPr/>
          <p:nvPr/>
        </p:nvSpPr>
        <p:spPr>
          <a:xfrm>
            <a:off x="416862" y="81814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Compatibility</a:t>
            </a:r>
          </a:p>
        </p:txBody>
      </p:sp>
      <p:sp>
        <p:nvSpPr>
          <p:cNvPr id="7" name="Rectangle 6"/>
          <p:cNvSpPr/>
          <p:nvPr/>
        </p:nvSpPr>
        <p:spPr>
          <a:xfrm>
            <a:off x="1043517" y="1866005"/>
            <a:ext cx="9418320" cy="2862322"/>
          </a:xfrm>
          <a:prstGeom prst="rect">
            <a:avLst/>
          </a:prstGeom>
        </p:spPr>
        <p:txBody>
          <a:bodyPr wrap="square">
            <a:spAutoFit/>
          </a:bodyPr>
          <a:lstStyle/>
          <a:p>
            <a:r>
              <a:rPr lang="en-US" b="1" dirty="0"/>
              <a:t>the ability to be used with a certain operating system or piece of hardware or software without the need for special adaptations.</a:t>
            </a:r>
          </a:p>
          <a:p>
            <a:endParaRPr lang="en-US" b="1" dirty="0"/>
          </a:p>
          <a:p>
            <a:r>
              <a:rPr lang="en-US" b="1" dirty="0"/>
              <a:t>the ability to function or be integrated with other parts of any system, whether biological or technical</a:t>
            </a:r>
          </a:p>
          <a:p>
            <a:endParaRPr lang="en-US" b="1" dirty="0"/>
          </a:p>
          <a:p>
            <a:r>
              <a:rPr lang="en-US" b="1" dirty="0"/>
              <a:t>the quality or fact of being in agreement</a:t>
            </a:r>
          </a:p>
          <a:p>
            <a:endParaRPr lang="en-US" b="1" dirty="0"/>
          </a:p>
          <a:p>
            <a:r>
              <a:rPr lang="en-US" b="1" dirty="0"/>
              <a:t>the natural ability to live or work together in harmony because of well-matched characteristics</a:t>
            </a:r>
          </a:p>
        </p:txBody>
      </p:sp>
    </p:spTree>
    <p:extLst>
      <p:ext uri="{BB962C8B-B14F-4D97-AF65-F5344CB8AC3E}">
        <p14:creationId xmlns:p14="http://schemas.microsoft.com/office/powerpoint/2010/main" val="3200917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62</a:t>
            </a:fld>
            <a:endParaRPr lang="fr-FR" dirty="0"/>
          </a:p>
        </p:txBody>
      </p:sp>
      <p:sp>
        <p:nvSpPr>
          <p:cNvPr id="5" name="Rectangle 4"/>
          <p:cNvSpPr/>
          <p:nvPr/>
        </p:nvSpPr>
        <p:spPr>
          <a:xfrm>
            <a:off x="416862" y="81814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Interoperability</a:t>
            </a:r>
          </a:p>
        </p:txBody>
      </p:sp>
      <p:sp>
        <p:nvSpPr>
          <p:cNvPr id="6" name="Rectangle 5"/>
          <p:cNvSpPr/>
          <p:nvPr/>
        </p:nvSpPr>
        <p:spPr>
          <a:xfrm>
            <a:off x="598817" y="1244077"/>
            <a:ext cx="11075023" cy="5355312"/>
          </a:xfrm>
          <a:prstGeom prst="rect">
            <a:avLst/>
          </a:prstGeom>
        </p:spPr>
        <p:txBody>
          <a:bodyPr wrap="square">
            <a:spAutoFit/>
          </a:bodyPr>
          <a:lstStyle/>
          <a:p>
            <a:r>
              <a:rPr lang="en-US" b="1" dirty="0"/>
              <a:t>(1) Degree to which two or more systems, products or components can exchange information and use the information that has been exchanged. (ISO/IEC 2009)</a:t>
            </a:r>
          </a:p>
          <a:p>
            <a:r>
              <a:rPr lang="en-US" b="1" dirty="0"/>
              <a:t>(2) The ability for two or more ORBs to cooperate to deliver requests to the proper object. (ISO/IEC 2003)</a:t>
            </a:r>
          </a:p>
          <a:p>
            <a:r>
              <a:rPr lang="en-US" b="1" dirty="0"/>
              <a:t>(3) The capability to communicate, execute programs, and transfer data among various functional units in a manner that requires the user to have little or no knowledge of the unique characteristics of those units. (ISO/IEC 1993)</a:t>
            </a:r>
          </a:p>
          <a:p>
            <a:r>
              <a:rPr lang="en-US" b="1" dirty="0"/>
              <a:t>Source</a:t>
            </a:r>
          </a:p>
          <a:p>
            <a:r>
              <a:rPr lang="en-US" dirty="0"/>
              <a:t>(1) ISO/IEC/IEEE. 2009. Systems and Software Engineering - System and Software Engineering Vocabulary (</a:t>
            </a:r>
            <a:r>
              <a:rPr lang="en-US" dirty="0" err="1"/>
              <a:t>SEVocab</a:t>
            </a:r>
            <a:r>
              <a:rPr lang="en-US" dirty="0"/>
              <a:t>). Geneva, Switzerland: International Organization for Standardization (ISO)/International </a:t>
            </a:r>
            <a:r>
              <a:rPr lang="en-US" dirty="0" err="1"/>
              <a:t>Electrotechnical</a:t>
            </a:r>
            <a:r>
              <a:rPr lang="en-US" dirty="0"/>
              <a:t> Commission (IEC)/ Institute of Electrical and Electronics Engineers (IEEE). ISO/IEC/IEEE 24765:2009.</a:t>
            </a:r>
          </a:p>
          <a:p>
            <a:r>
              <a:rPr lang="en-US" dirty="0"/>
              <a:t>(2) ISO/IEC. 2003. Information technology -- Open Distributed Processing -- Part 2: General Inter-ORB Protocol (GIOP)/Internet Inter-ORB Protocol (IIOP), 3.2.19. Geneva, Switzerland: International Organization for Standardization (ISO)/International </a:t>
            </a:r>
            <a:r>
              <a:rPr lang="en-US" dirty="0" err="1"/>
              <a:t>Electrotechnical</a:t>
            </a:r>
            <a:r>
              <a:rPr lang="en-US" dirty="0"/>
              <a:t> Commission (IEC), ISO/IEC 19500-2:2003.</a:t>
            </a:r>
          </a:p>
          <a:p>
            <a:r>
              <a:rPr lang="en-US" dirty="0"/>
              <a:t>(3) ISO/IEC. 1993. Information technology--Vocabulary--Part 1: Fundamental terms. Geneva, Switzerland: International Organization for Standardization (ISO)/International </a:t>
            </a:r>
            <a:r>
              <a:rPr lang="en-US" dirty="0" err="1"/>
              <a:t>Electrotechnical</a:t>
            </a:r>
            <a:r>
              <a:rPr lang="en-US" dirty="0"/>
              <a:t> Commission (IEC), ISO/IEC 2382-1:1993.</a:t>
            </a:r>
          </a:p>
        </p:txBody>
      </p:sp>
    </p:spTree>
    <p:extLst>
      <p:ext uri="{BB962C8B-B14F-4D97-AF65-F5344CB8AC3E}">
        <p14:creationId xmlns:p14="http://schemas.microsoft.com/office/powerpoint/2010/main" val="900724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63</a:t>
            </a:fld>
            <a:endParaRPr lang="fr-FR" dirty="0"/>
          </a:p>
        </p:txBody>
      </p:sp>
      <p:sp>
        <p:nvSpPr>
          <p:cNvPr id="5" name="Rectangle 4"/>
          <p:cNvSpPr/>
          <p:nvPr/>
        </p:nvSpPr>
        <p:spPr>
          <a:xfrm>
            <a:off x="416862" y="818146"/>
            <a:ext cx="5272738"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Interoperability vs Compatibility</a:t>
            </a:r>
          </a:p>
        </p:txBody>
      </p:sp>
      <p:sp>
        <p:nvSpPr>
          <p:cNvPr id="7" name="Rectangle 6"/>
          <p:cNvSpPr/>
          <p:nvPr/>
        </p:nvSpPr>
        <p:spPr>
          <a:xfrm>
            <a:off x="811307" y="1307506"/>
            <a:ext cx="6096000" cy="1477328"/>
          </a:xfrm>
          <a:prstGeom prst="rect">
            <a:avLst/>
          </a:prstGeom>
        </p:spPr>
        <p:txBody>
          <a:bodyPr>
            <a:spAutoFit/>
          </a:bodyPr>
          <a:lstStyle/>
          <a:p>
            <a:r>
              <a:rPr lang="en-US" dirty="0"/>
              <a:t>Compatibility – Is a technique by which 2 or more application interact in the same environment. So in testing world, when we do Compatibility testing; we validate whether 2 or more application or systems behave as expected in the same environment.</a:t>
            </a:r>
          </a:p>
        </p:txBody>
      </p:sp>
      <p:sp>
        <p:nvSpPr>
          <p:cNvPr id="8" name="Rectangle 7"/>
          <p:cNvSpPr/>
          <p:nvPr/>
        </p:nvSpPr>
        <p:spPr>
          <a:xfrm>
            <a:off x="6933777" y="1010895"/>
            <a:ext cx="4297680" cy="2862322"/>
          </a:xfrm>
          <a:prstGeom prst="rect">
            <a:avLst/>
          </a:prstGeom>
        </p:spPr>
        <p:txBody>
          <a:bodyPr wrap="square">
            <a:spAutoFit/>
          </a:bodyPr>
          <a:lstStyle/>
          <a:p>
            <a:r>
              <a:rPr lang="en-US" dirty="0"/>
              <a:t>Interoperability – Is a technique how an application interacts with another application. So when we do the Interoperability testing, we check how the data from 1 application is transferred into another application without prior intimation, in a meaningful manner, and further processed to give the accepted output.</a:t>
            </a:r>
          </a:p>
        </p:txBody>
      </p:sp>
      <p:sp>
        <p:nvSpPr>
          <p:cNvPr id="9" name="Rectangle 8"/>
          <p:cNvSpPr/>
          <p:nvPr/>
        </p:nvSpPr>
        <p:spPr>
          <a:xfrm>
            <a:off x="858097" y="3703662"/>
            <a:ext cx="6096000" cy="2031325"/>
          </a:xfrm>
          <a:prstGeom prst="rect">
            <a:avLst/>
          </a:prstGeom>
        </p:spPr>
        <p:txBody>
          <a:bodyPr>
            <a:spAutoFit/>
          </a:bodyPr>
          <a:lstStyle/>
          <a:p>
            <a:r>
              <a:rPr lang="en-US"/>
              <a:t>Portability – Is a technique when an application or system behaves as expected when it is moved to another environment. </a:t>
            </a:r>
            <a:r>
              <a:rPr lang="en-US" dirty="0"/>
              <a:t>So in Portability testing, we export the application to some other environment and test its behavior. Like, if there is an application which works well in Windows XP, should also work well in Windows 10.</a:t>
            </a:r>
          </a:p>
        </p:txBody>
      </p:sp>
      <p:sp>
        <p:nvSpPr>
          <p:cNvPr id="10" name="Rectangle 9"/>
          <p:cNvSpPr/>
          <p:nvPr/>
        </p:nvSpPr>
        <p:spPr>
          <a:xfrm>
            <a:off x="6880837" y="3749328"/>
            <a:ext cx="4528843" cy="2031325"/>
          </a:xfrm>
          <a:prstGeom prst="rect">
            <a:avLst/>
          </a:prstGeom>
        </p:spPr>
        <p:txBody>
          <a:bodyPr wrap="square">
            <a:spAutoFit/>
          </a:bodyPr>
          <a:lstStyle/>
          <a:p>
            <a:r>
              <a:rPr lang="en-US" dirty="0"/>
              <a:t>Integration – Is a technique when the components of the same system interact with each other. So in testing world, when we do Integration testing, we are actually testing the behavior of the 2 or more, lowest levels of components of the same system.</a:t>
            </a:r>
          </a:p>
        </p:txBody>
      </p:sp>
    </p:spTree>
    <p:extLst>
      <p:ext uri="{BB962C8B-B14F-4D97-AF65-F5344CB8AC3E}">
        <p14:creationId xmlns:p14="http://schemas.microsoft.com/office/powerpoint/2010/main" val="1221948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64</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Interaction</a:t>
            </a:r>
            <a:endParaRPr lang="en-US" b="1" dirty="0">
              <a:solidFill>
                <a:schemeClr val="tx1"/>
              </a:solidFill>
            </a:endParaRPr>
          </a:p>
        </p:txBody>
      </p:sp>
      <p:sp>
        <p:nvSpPr>
          <p:cNvPr id="5" name="Rectangle 4"/>
          <p:cNvSpPr/>
          <p:nvPr/>
        </p:nvSpPr>
        <p:spPr>
          <a:xfrm>
            <a:off x="1206500" y="1218856"/>
            <a:ext cx="10385859" cy="923330"/>
          </a:xfrm>
          <a:prstGeom prst="rect">
            <a:avLst/>
          </a:prstGeom>
        </p:spPr>
        <p:txBody>
          <a:bodyPr wrap="square">
            <a:spAutoFit/>
          </a:bodyPr>
          <a:lstStyle/>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0" name="TextBox 9"/>
          <p:cNvSpPr txBox="1"/>
          <p:nvPr/>
        </p:nvSpPr>
        <p:spPr>
          <a:xfrm>
            <a:off x="1313136" y="1218856"/>
            <a:ext cx="10878864" cy="4524315"/>
          </a:xfrm>
          <a:prstGeom prst="rect">
            <a:avLst/>
          </a:prstGeom>
          <a:noFill/>
        </p:spPr>
        <p:txBody>
          <a:bodyPr wrap="square" rtlCol="0">
            <a:spAutoFit/>
          </a:bodyPr>
          <a:lstStyle/>
          <a:p>
            <a:r>
              <a:rPr lang="en-US" b="1" dirty="0">
                <a:solidFill>
                  <a:srgbClr val="FF0000"/>
                </a:solidFill>
              </a:rPr>
              <a:t>I</a:t>
            </a:r>
            <a:r>
              <a:rPr lang="en-US" altLang="zh-CN" b="1" dirty="0">
                <a:solidFill>
                  <a:srgbClr val="FF0000"/>
                </a:solidFill>
              </a:rPr>
              <a:t>nteraction has two meanings: (1)</a:t>
            </a:r>
            <a:r>
              <a:rPr lang="en-US" b="1" dirty="0">
                <a:solidFill>
                  <a:srgbClr val="FF0000"/>
                </a:solidFill>
              </a:rPr>
              <a:t> A process in which two elements acts on each other by changing their qualities.</a:t>
            </a:r>
          </a:p>
          <a:p>
            <a:endParaRPr lang="en-US" b="1" dirty="0">
              <a:solidFill>
                <a:srgbClr val="FF0000"/>
              </a:solidFill>
            </a:endParaRPr>
          </a:p>
          <a:p>
            <a:pPr marL="285750" indent="-285750" algn="just">
              <a:buFont typeface="Arial" panose="020B0604020202020204" pitchFamily="34" charset="0"/>
              <a:buChar char="•"/>
            </a:pPr>
            <a:r>
              <a:rPr lang="en-US" b="1" dirty="0">
                <a:solidFill>
                  <a:srgbClr val="FF0000"/>
                </a:solidFill>
              </a:rPr>
              <a:t>Mechanical interaction: The mechanical interaction can be characterized by mechanical impedance, which seeks to establish a dynamic relationship between an output force and an input trajectory, using dynamic properties, such as stiffness, damping, and inertia.</a:t>
            </a:r>
          </a:p>
          <a:p>
            <a:pPr marL="285750" indent="-285750" algn="just">
              <a:buFont typeface="Arial" panose="020B0604020202020204" pitchFamily="34" charset="0"/>
              <a:buChar char="•"/>
            </a:pPr>
            <a:r>
              <a:rPr lang="en-US" b="1" dirty="0">
                <a:solidFill>
                  <a:srgbClr val="FF0000"/>
                </a:solidFill>
              </a:rPr>
              <a:t>(</a:t>
            </a:r>
            <a:r>
              <a:rPr lang="en-US" b="1" dirty="0">
                <a:solidFill>
                  <a:srgbClr val="FF0000"/>
                </a:solidFill>
                <a:hlinkClick r:id="rId4"/>
              </a:rPr>
              <a:t>https://www.sciencedirect.com/topics/engineering/mechanical-interaction</a:t>
            </a:r>
            <a:r>
              <a:rPr lang="en-US" b="1" dirty="0">
                <a:solidFill>
                  <a:srgbClr val="FF0000"/>
                </a:solidFill>
              </a:rPr>
              <a:t>)</a:t>
            </a:r>
          </a:p>
          <a:p>
            <a:pPr marL="285750" indent="-285750">
              <a:buFont typeface="Arial" panose="020B0604020202020204" pitchFamily="34" charset="0"/>
              <a:buChar char="•"/>
            </a:pPr>
            <a:r>
              <a:rPr lang="en-US" b="1" dirty="0">
                <a:solidFill>
                  <a:srgbClr val="FF0000"/>
                </a:solidFill>
              </a:rPr>
              <a:t>Hydraulic interaction:</a:t>
            </a:r>
          </a:p>
          <a:p>
            <a:pPr marL="285750" indent="-285750">
              <a:buFont typeface="Arial" panose="020B0604020202020204" pitchFamily="34" charset="0"/>
              <a:buChar char="•"/>
            </a:pPr>
            <a:r>
              <a:rPr lang="en-US" b="1" dirty="0">
                <a:solidFill>
                  <a:srgbClr val="FF0000"/>
                </a:solidFill>
              </a:rPr>
              <a:t>Chemical interaction:</a:t>
            </a:r>
          </a:p>
          <a:p>
            <a:pPr marL="285750" indent="-285750">
              <a:buFont typeface="Arial" panose="020B0604020202020204" pitchFamily="34" charset="0"/>
              <a:buChar char="•"/>
            </a:pPr>
            <a:r>
              <a:rPr lang="en-US" b="1" dirty="0">
                <a:solidFill>
                  <a:srgbClr val="FF0000"/>
                </a:solidFill>
              </a:rPr>
              <a:t>Electrical interaction:</a:t>
            </a:r>
          </a:p>
          <a:p>
            <a:pPr marL="285750" indent="-285750" algn="just">
              <a:buFont typeface="Arial" panose="020B0604020202020204" pitchFamily="34" charset="0"/>
              <a:buChar char="•"/>
            </a:pPr>
            <a:r>
              <a:rPr lang="en-US" b="1" dirty="0">
                <a:solidFill>
                  <a:srgbClr val="FF0000"/>
                </a:solidFill>
              </a:rPr>
              <a:t>Magnetic interaction: </a:t>
            </a:r>
            <a:r>
              <a:rPr lang="en-US" dirty="0"/>
              <a:t>Magnetic interactions are important for certain classes of materials that are of technological importance today, ranging from </a:t>
            </a:r>
            <a:r>
              <a:rPr lang="en-US" dirty="0" err="1"/>
              <a:t>magnaflux</a:t>
            </a:r>
            <a:r>
              <a:rPr lang="en-US" dirty="0"/>
              <a:t> devices used to detect cracks to magnetic recording materials to magnetic carriers used in </a:t>
            </a:r>
            <a:r>
              <a:rPr lang="en-US" dirty="0" err="1"/>
              <a:t>electrophotographic</a:t>
            </a:r>
            <a:r>
              <a:rPr lang="en-US" dirty="0"/>
              <a:t> engines to charge and transport the toner particles.</a:t>
            </a:r>
            <a:endParaRPr lang="en-US" b="1" dirty="0">
              <a:solidFill>
                <a:srgbClr val="FF0000"/>
              </a:solidFill>
            </a:endParaRPr>
          </a:p>
          <a:p>
            <a:pPr marL="285750" indent="-285750">
              <a:buFont typeface="Arial" panose="020B0604020202020204" pitchFamily="34" charset="0"/>
              <a:buChar char="•"/>
            </a:pPr>
            <a:r>
              <a:rPr lang="en-US" b="1" dirty="0">
                <a:solidFill>
                  <a:srgbClr val="FF0000"/>
                </a:solidFill>
              </a:rPr>
              <a:t>Thermal interaction:</a:t>
            </a:r>
          </a:p>
          <a:p>
            <a:endParaRPr lang="en-US" b="1" dirty="0">
              <a:solidFill>
                <a:srgbClr val="FF0000"/>
              </a:solidFill>
            </a:endParaRPr>
          </a:p>
        </p:txBody>
      </p:sp>
      <p:sp>
        <p:nvSpPr>
          <p:cNvPr id="11" name="Rectangle 10"/>
          <p:cNvSpPr/>
          <p:nvPr/>
        </p:nvSpPr>
        <p:spPr>
          <a:xfrm>
            <a:off x="1206500" y="5976284"/>
            <a:ext cx="7369609"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State: at some time point, the quality of the system</a:t>
            </a:r>
          </a:p>
          <a:p>
            <a:pPr algn="ctr"/>
            <a:r>
              <a:rPr lang="en-US" dirty="0"/>
              <a:t>stasis:</a:t>
            </a:r>
            <a:endParaRPr lang="en-US" b="1" dirty="0">
              <a:solidFill>
                <a:schemeClr val="tx1"/>
              </a:solidFill>
            </a:endParaRPr>
          </a:p>
        </p:txBody>
      </p:sp>
    </p:spTree>
    <p:extLst>
      <p:ext uri="{BB962C8B-B14F-4D97-AF65-F5344CB8AC3E}">
        <p14:creationId xmlns:p14="http://schemas.microsoft.com/office/powerpoint/2010/main" val="1816051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65</a:t>
            </a:fld>
            <a:endParaRPr lang="fr-FR" dirty="0"/>
          </a:p>
        </p:txBody>
      </p:sp>
      <p:sp>
        <p:nvSpPr>
          <p:cNvPr id="6" name="Rectangle 5"/>
          <p:cNvSpPr/>
          <p:nvPr/>
        </p:nvSpPr>
        <p:spPr>
          <a:xfrm>
            <a:off x="1620709" y="1611059"/>
            <a:ext cx="8762198" cy="3139321"/>
          </a:xfrm>
          <a:prstGeom prst="rect">
            <a:avLst/>
          </a:prstGeom>
        </p:spPr>
        <p:txBody>
          <a:bodyPr wrap="square">
            <a:spAutoFit/>
          </a:bodyPr>
          <a:lstStyle/>
          <a:p>
            <a:r>
              <a:rPr lang="en-US" dirty="0"/>
              <a:t>(1)</a:t>
            </a:r>
            <a:r>
              <a:rPr lang="en-US" b="1" dirty="0">
                <a:solidFill>
                  <a:srgbClr val="FF0000"/>
                </a:solidFill>
              </a:rPr>
              <a:t> State:</a:t>
            </a:r>
            <a:r>
              <a:rPr lang="en-US" dirty="0"/>
              <a:t> </a:t>
            </a:r>
            <a:r>
              <a:rPr lang="en-US" dirty="0">
                <a:solidFill>
                  <a:srgbClr val="FF0000"/>
                </a:solidFill>
              </a:rPr>
              <a:t>The values of key system element qualities at a given time. (</a:t>
            </a:r>
            <a:r>
              <a:rPr lang="en-US" dirty="0" err="1">
                <a:solidFill>
                  <a:srgbClr val="FF0000"/>
                </a:solidFill>
              </a:rPr>
              <a:t>Ackoff</a:t>
            </a:r>
            <a:r>
              <a:rPr lang="en-US" dirty="0">
                <a:solidFill>
                  <a:srgbClr val="FF0000"/>
                </a:solidFill>
              </a:rPr>
              <a:t> 1971) </a:t>
            </a:r>
          </a:p>
          <a:p>
            <a:endParaRPr lang="en-US" dirty="0"/>
          </a:p>
          <a:p>
            <a:r>
              <a:rPr lang="en-US" b="1" dirty="0">
                <a:solidFill>
                  <a:srgbClr val="FF0000"/>
                </a:solidFill>
              </a:rPr>
              <a:t>A state is the set of measurable values (state variables) of the system’s</a:t>
            </a:r>
          </a:p>
          <a:p>
            <a:r>
              <a:rPr lang="en-US" b="1" dirty="0">
                <a:solidFill>
                  <a:srgbClr val="FF0000"/>
                </a:solidFill>
              </a:rPr>
              <a:t>non-invariant properties at a given time. (Thus the state is something like a pattern of quantitative variables of the system.)</a:t>
            </a:r>
          </a:p>
          <a:p>
            <a:endParaRPr lang="en-US" b="1" dirty="0">
              <a:solidFill>
                <a:srgbClr val="FF0000"/>
              </a:solidFill>
            </a:endParaRPr>
          </a:p>
          <a:p>
            <a:endParaRPr lang="en-US" b="1" dirty="0">
              <a:solidFill>
                <a:srgbClr val="FF0000"/>
              </a:solidFill>
            </a:endParaRPr>
          </a:p>
          <a:p>
            <a:r>
              <a:rPr lang="en-US" b="1" dirty="0">
                <a:solidFill>
                  <a:schemeClr val="accent4">
                    <a:lumMod val="60000"/>
                    <a:lumOff val="40000"/>
                  </a:schemeClr>
                </a:solidFill>
              </a:rPr>
              <a:t>variables, parameter</a:t>
            </a:r>
            <a:r>
              <a:rPr lang="en-US" b="1" dirty="0">
                <a:solidFill>
                  <a:srgbClr val="FF0000"/>
                </a:solidFill>
              </a:rPr>
              <a:t>, attribute, property ?</a:t>
            </a:r>
          </a:p>
          <a:p>
            <a:endParaRPr lang="en-US" dirty="0"/>
          </a:p>
          <a:p>
            <a:endParaRPr lang="en-US" dirty="0"/>
          </a:p>
        </p:txBody>
      </p:sp>
      <p:sp>
        <p:nvSpPr>
          <p:cNvPr id="7" name="Rectangle 6"/>
          <p:cNvSpPr/>
          <p:nvPr/>
        </p:nvSpPr>
        <p:spPr>
          <a:xfrm>
            <a:off x="879241" y="754889"/>
            <a:ext cx="7552490"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State </a:t>
            </a:r>
            <a:r>
              <a:rPr lang="en-US" altLang="zh-CN" b="1" dirty="0">
                <a:solidFill>
                  <a:schemeClr val="tx1"/>
                </a:solidFill>
              </a:rPr>
              <a:t>or </a:t>
            </a:r>
            <a:r>
              <a:rPr lang="en-US" b="1" dirty="0">
                <a:solidFill>
                  <a:schemeClr val="tx1"/>
                </a:solidFill>
              </a:rPr>
              <a:t>stasis </a:t>
            </a:r>
            <a:r>
              <a:rPr lang="zh-CN" altLang="en-US" b="1" dirty="0">
                <a:solidFill>
                  <a:schemeClr val="tx1"/>
                </a:solidFill>
              </a:rPr>
              <a:t>（</a:t>
            </a:r>
            <a:r>
              <a:rPr lang="en-US" altLang="zh-CN" b="1" dirty="0">
                <a:solidFill>
                  <a:schemeClr val="tx1"/>
                </a:solidFill>
              </a:rPr>
              <a:t>Maintenance WG</a:t>
            </a:r>
            <a:r>
              <a:rPr lang="zh-CN" altLang="en-US" b="1" dirty="0">
                <a:solidFill>
                  <a:schemeClr val="tx1"/>
                </a:solidFill>
              </a:rPr>
              <a:t>）</a:t>
            </a:r>
            <a:r>
              <a:rPr lang="en-US" b="1" dirty="0">
                <a:solidFill>
                  <a:schemeClr val="tx1"/>
                </a:solidFill>
              </a:rPr>
              <a:t>: at some time point, the quality of the system</a:t>
            </a:r>
            <a:r>
              <a:rPr lang="zh-CN" altLang="en-US" b="1" dirty="0">
                <a:solidFill>
                  <a:schemeClr val="tx1"/>
                </a:solidFill>
              </a:rPr>
              <a:t>？</a:t>
            </a:r>
            <a:endParaRPr lang="en-US" b="1" dirty="0">
              <a:solidFill>
                <a:schemeClr val="tx1"/>
              </a:solidFill>
            </a:endParaRPr>
          </a:p>
        </p:txBody>
      </p:sp>
      <p:cxnSp>
        <p:nvCxnSpPr>
          <p:cNvPr id="9" name="Straight Arrow Connector 8"/>
          <p:cNvCxnSpPr/>
          <p:nvPr/>
        </p:nvCxnSpPr>
        <p:spPr>
          <a:xfrm>
            <a:off x="2232891" y="6105362"/>
            <a:ext cx="378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00222" y="6141366"/>
            <a:ext cx="646331" cy="369332"/>
          </a:xfrm>
          <a:prstGeom prst="rect">
            <a:avLst/>
          </a:prstGeom>
          <a:noFill/>
        </p:spPr>
        <p:txBody>
          <a:bodyPr wrap="none" rtlCol="0">
            <a:spAutoFit/>
          </a:bodyPr>
          <a:lstStyle/>
          <a:p>
            <a:r>
              <a:rPr lang="en-US" dirty="0"/>
              <a:t>time</a:t>
            </a:r>
          </a:p>
        </p:txBody>
      </p:sp>
      <p:cxnSp>
        <p:nvCxnSpPr>
          <p:cNvPr id="12" name="Straight Arrow Connector 11"/>
          <p:cNvCxnSpPr/>
          <p:nvPr/>
        </p:nvCxnSpPr>
        <p:spPr>
          <a:xfrm>
            <a:off x="2232891" y="5766695"/>
            <a:ext cx="3784600" cy="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85757" y="5570930"/>
            <a:ext cx="415498" cy="369332"/>
          </a:xfrm>
          <a:prstGeom prst="rect">
            <a:avLst/>
          </a:prstGeom>
          <a:noFill/>
        </p:spPr>
        <p:txBody>
          <a:bodyPr wrap="none" rtlCol="0">
            <a:spAutoFit/>
          </a:bodyPr>
          <a:lstStyle/>
          <a:p>
            <a:r>
              <a:rPr lang="en-US" dirty="0"/>
              <a:t>a1</a:t>
            </a:r>
          </a:p>
        </p:txBody>
      </p:sp>
      <p:cxnSp>
        <p:nvCxnSpPr>
          <p:cNvPr id="14" name="Straight Arrow Connector 13"/>
          <p:cNvCxnSpPr/>
          <p:nvPr/>
        </p:nvCxnSpPr>
        <p:spPr>
          <a:xfrm>
            <a:off x="2232891" y="5443930"/>
            <a:ext cx="3784600" cy="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85757" y="5248165"/>
            <a:ext cx="415498" cy="369332"/>
          </a:xfrm>
          <a:prstGeom prst="rect">
            <a:avLst/>
          </a:prstGeom>
          <a:noFill/>
        </p:spPr>
        <p:txBody>
          <a:bodyPr wrap="none" rtlCol="0">
            <a:spAutoFit/>
          </a:bodyPr>
          <a:lstStyle/>
          <a:p>
            <a:r>
              <a:rPr lang="en-US" dirty="0"/>
              <a:t>a2</a:t>
            </a:r>
          </a:p>
        </p:txBody>
      </p:sp>
      <p:sp>
        <p:nvSpPr>
          <p:cNvPr id="16" name="TextBox 15"/>
          <p:cNvSpPr txBox="1"/>
          <p:nvPr/>
        </p:nvSpPr>
        <p:spPr>
          <a:xfrm>
            <a:off x="2850957" y="5590496"/>
            <a:ext cx="646331" cy="369332"/>
          </a:xfrm>
          <a:prstGeom prst="rect">
            <a:avLst/>
          </a:prstGeom>
          <a:noFill/>
        </p:spPr>
        <p:txBody>
          <a:bodyPr wrap="none" rtlCol="0">
            <a:spAutoFit/>
          </a:bodyPr>
          <a:lstStyle/>
          <a:p>
            <a:r>
              <a:rPr lang="en-US" dirty="0"/>
              <a:t>a1’</a:t>
            </a:r>
          </a:p>
        </p:txBody>
      </p:sp>
      <p:sp>
        <p:nvSpPr>
          <p:cNvPr id="17" name="TextBox 16"/>
          <p:cNvSpPr txBox="1"/>
          <p:nvPr/>
        </p:nvSpPr>
        <p:spPr>
          <a:xfrm>
            <a:off x="3787893" y="5582029"/>
            <a:ext cx="877163" cy="369332"/>
          </a:xfrm>
          <a:prstGeom prst="rect">
            <a:avLst/>
          </a:prstGeom>
          <a:noFill/>
        </p:spPr>
        <p:txBody>
          <a:bodyPr wrap="none" rtlCol="0">
            <a:spAutoFit/>
          </a:bodyPr>
          <a:lstStyle/>
          <a:p>
            <a:r>
              <a:rPr lang="en-US" dirty="0"/>
              <a:t>a1’’</a:t>
            </a:r>
          </a:p>
        </p:txBody>
      </p:sp>
      <p:sp>
        <p:nvSpPr>
          <p:cNvPr id="18" name="TextBox 17"/>
          <p:cNvSpPr txBox="1"/>
          <p:nvPr/>
        </p:nvSpPr>
        <p:spPr>
          <a:xfrm>
            <a:off x="4658822" y="5590496"/>
            <a:ext cx="415498" cy="369332"/>
          </a:xfrm>
          <a:prstGeom prst="rect">
            <a:avLst/>
          </a:prstGeom>
          <a:noFill/>
        </p:spPr>
        <p:txBody>
          <a:bodyPr wrap="none" rtlCol="0">
            <a:spAutoFit/>
          </a:bodyPr>
          <a:lstStyle/>
          <a:p>
            <a:r>
              <a:rPr lang="en-US" dirty="0"/>
              <a:t>…</a:t>
            </a:r>
          </a:p>
        </p:txBody>
      </p:sp>
      <p:sp>
        <p:nvSpPr>
          <p:cNvPr id="19" name="TextBox 18"/>
          <p:cNvSpPr txBox="1"/>
          <p:nvPr/>
        </p:nvSpPr>
        <p:spPr>
          <a:xfrm>
            <a:off x="1943465" y="4397602"/>
            <a:ext cx="300082" cy="923330"/>
          </a:xfrm>
          <a:prstGeom prst="rect">
            <a:avLst/>
          </a:prstGeom>
          <a:noFill/>
        </p:spPr>
        <p:txBody>
          <a:bodyPr wrap="none" rtlCol="0">
            <a:spAutoFit/>
          </a:bodyPr>
          <a:lstStyle/>
          <a:p>
            <a:r>
              <a:rPr lang="en-US" dirty="0"/>
              <a:t>.</a:t>
            </a:r>
          </a:p>
          <a:p>
            <a:r>
              <a:rPr lang="en-US" dirty="0"/>
              <a:t>.</a:t>
            </a:r>
          </a:p>
          <a:p>
            <a:r>
              <a:rPr lang="en-US" dirty="0"/>
              <a:t>.</a:t>
            </a:r>
          </a:p>
        </p:txBody>
      </p:sp>
      <p:sp>
        <p:nvSpPr>
          <p:cNvPr id="20" name="Rectangle 19"/>
          <p:cNvSpPr/>
          <p:nvPr/>
        </p:nvSpPr>
        <p:spPr>
          <a:xfrm>
            <a:off x="5803667" y="4452889"/>
            <a:ext cx="4041491" cy="369332"/>
          </a:xfrm>
          <a:prstGeom prst="rect">
            <a:avLst/>
          </a:prstGeom>
        </p:spPr>
        <p:txBody>
          <a:bodyPr wrap="none">
            <a:spAutoFit/>
          </a:bodyPr>
          <a:lstStyle/>
          <a:p>
            <a:r>
              <a:rPr lang="en-US" b="1" dirty="0">
                <a:solidFill>
                  <a:srgbClr val="FF0000"/>
                </a:solidFill>
              </a:rPr>
              <a:t>state variables = a1, a1’,a1’’</a:t>
            </a:r>
            <a:endParaRPr lang="en-US" dirty="0"/>
          </a:p>
        </p:txBody>
      </p:sp>
      <p:sp>
        <p:nvSpPr>
          <p:cNvPr id="21" name="Rectangle 20"/>
          <p:cNvSpPr/>
          <p:nvPr/>
        </p:nvSpPr>
        <p:spPr>
          <a:xfrm>
            <a:off x="6475616" y="4959745"/>
            <a:ext cx="4539734" cy="131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Ricardo: Not all systems are time-bound</a:t>
            </a:r>
          </a:p>
          <a:p>
            <a:pPr algn="ctr"/>
            <a:endParaRPr lang="en-US" dirty="0"/>
          </a:p>
          <a:p>
            <a:pPr algn="ctr"/>
            <a:r>
              <a:rPr lang="en-US" dirty="0"/>
              <a:t>Non-invariant is the same as variant?</a:t>
            </a:r>
          </a:p>
          <a:p>
            <a:pPr algn="ctr"/>
            <a:endParaRPr lang="en-US" dirty="0"/>
          </a:p>
        </p:txBody>
      </p:sp>
    </p:spTree>
    <p:extLst>
      <p:ext uri="{BB962C8B-B14F-4D97-AF65-F5344CB8AC3E}">
        <p14:creationId xmlns:p14="http://schemas.microsoft.com/office/powerpoint/2010/main" val="1186366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66</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dirty="0">
                <a:solidFill>
                  <a:schemeClr val="tx1"/>
                </a:solidFill>
              </a:rPr>
              <a:t>E</a:t>
            </a:r>
            <a:r>
              <a:rPr lang="en-US" altLang="zh-CN" dirty="0">
                <a:solidFill>
                  <a:schemeClr val="tx1"/>
                </a:solidFill>
              </a:rPr>
              <a:t>lement</a:t>
            </a:r>
            <a:endParaRPr lang="en-US" dirty="0">
              <a:solidFill>
                <a:schemeClr val="tx1"/>
              </a:solidFill>
            </a:endParaRPr>
          </a:p>
        </p:txBody>
      </p:sp>
      <p:sp>
        <p:nvSpPr>
          <p:cNvPr id="10" name="TextBox 9"/>
          <p:cNvSpPr txBox="1"/>
          <p:nvPr/>
        </p:nvSpPr>
        <p:spPr>
          <a:xfrm>
            <a:off x="1080994" y="1714153"/>
            <a:ext cx="10878864" cy="1477328"/>
          </a:xfrm>
          <a:prstGeom prst="rect">
            <a:avLst/>
          </a:prstGeom>
          <a:noFill/>
        </p:spPr>
        <p:txBody>
          <a:bodyPr wrap="square" rtlCol="0">
            <a:spAutoFit/>
          </a:bodyPr>
          <a:lstStyle/>
          <a:p>
            <a:endParaRPr lang="en-US" dirty="0"/>
          </a:p>
          <a:p>
            <a:r>
              <a:rPr lang="en-US" dirty="0"/>
              <a:t>Element in the context of the above discussion means certainly something physical, perhaps just means BFO object. </a:t>
            </a: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25332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67</a:t>
            </a:fld>
            <a:endParaRPr lang="fr-FR" dirty="0"/>
          </a:p>
        </p:txBody>
      </p:sp>
      <p:sp>
        <p:nvSpPr>
          <p:cNvPr id="7" name="Rectangle 6"/>
          <p:cNvSpPr/>
          <p:nvPr/>
        </p:nvSpPr>
        <p:spPr>
          <a:xfrm>
            <a:off x="598817" y="964728"/>
            <a:ext cx="247585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Structure</a:t>
            </a:r>
            <a:endParaRPr lang="en-US" dirty="0">
              <a:solidFill>
                <a:schemeClr val="tx1"/>
              </a:solidFill>
            </a:endParaRPr>
          </a:p>
        </p:txBody>
      </p:sp>
      <p:sp>
        <p:nvSpPr>
          <p:cNvPr id="8" name="Rectangle 7"/>
          <p:cNvSpPr/>
          <p:nvPr/>
        </p:nvSpPr>
        <p:spPr>
          <a:xfrm>
            <a:off x="876300" y="1866005"/>
            <a:ext cx="11201400" cy="4524315"/>
          </a:xfrm>
          <a:prstGeom prst="rect">
            <a:avLst/>
          </a:prstGeom>
        </p:spPr>
        <p:txBody>
          <a:bodyPr wrap="square">
            <a:spAutoFit/>
          </a:bodyPr>
          <a:lstStyle/>
          <a:p>
            <a:r>
              <a:rPr lang="en-US" dirty="0"/>
              <a:t>(1) (architectural structure) A physical or logical layout of the components of a system design and their internal and external connections. (ISO/IEC 2009, 1)</a:t>
            </a:r>
          </a:p>
          <a:p>
            <a:r>
              <a:rPr lang="en-US" dirty="0"/>
              <a:t>(2) (Data structure) a physical or logical relationship among data elements, designed to support specific data manipulation functions. (ISO/IEC 2009, 1)</a:t>
            </a:r>
          </a:p>
          <a:p>
            <a:r>
              <a:rPr lang="en-US" dirty="0"/>
              <a:t>(3) (Generalization structure) a connection between a superclass and one of its more specific, immediate subclasses. (IEEE 1320.2-1998)</a:t>
            </a:r>
          </a:p>
          <a:p>
            <a:r>
              <a:rPr lang="en-US" dirty="0"/>
              <a:t>(4) The static existence of the system; namely its elements and their relationships. (Created for </a:t>
            </a:r>
            <a:r>
              <a:rPr lang="en-US" dirty="0" err="1"/>
              <a:t>SEBoK</a:t>
            </a:r>
            <a:r>
              <a:rPr lang="en-US" dirty="0"/>
              <a:t>)</a:t>
            </a:r>
          </a:p>
          <a:p>
            <a:r>
              <a:rPr lang="en-US" dirty="0"/>
              <a:t>Source</a:t>
            </a:r>
          </a:p>
          <a:p>
            <a:r>
              <a:rPr lang="en-US" dirty="0"/>
              <a:t>(1) and (2) ISO/IEC. 2009. Systems and Software Engineering Vocabulary (</a:t>
            </a:r>
            <a:r>
              <a:rPr lang="en-US" dirty="0" err="1"/>
              <a:t>SEVocab</a:t>
            </a:r>
            <a:r>
              <a:rPr lang="en-US" dirty="0"/>
              <a:t>) - ISO/IEC 24765. in International Organization for Standardization (ISO)/International </a:t>
            </a:r>
            <a:r>
              <a:rPr lang="en-US" dirty="0" err="1"/>
              <a:t>Electrotechnical</a:t>
            </a:r>
            <a:r>
              <a:rPr lang="en-US" dirty="0"/>
              <a:t> Commission (IEC) [database online]. Geneva, Switzerland, 2009 [cited December 21 2009]. Available from http://pascal.computer.org/sev_display/index.action.</a:t>
            </a:r>
          </a:p>
          <a:p>
            <a:r>
              <a:rPr lang="en-US" dirty="0"/>
              <a:t>(3) IEEE. 1998. IEEE Standard for Application and Management of the Systems Engineering Process. Washington, DC: Institute of Electrical and Electronics Engineers (IEEE), IEEE 1220-1998.</a:t>
            </a:r>
          </a:p>
          <a:p>
            <a:r>
              <a:rPr lang="en-US" dirty="0"/>
              <a:t>(4) This definition developed for the </a:t>
            </a:r>
            <a:r>
              <a:rPr lang="en-US" dirty="0" err="1"/>
              <a:t>SEBoK</a:t>
            </a:r>
            <a:r>
              <a:rPr lang="en-US" dirty="0"/>
              <a:t>.</a:t>
            </a:r>
          </a:p>
        </p:txBody>
      </p:sp>
    </p:spTree>
    <p:extLst>
      <p:ext uri="{BB962C8B-B14F-4D97-AF65-F5344CB8AC3E}">
        <p14:creationId xmlns:p14="http://schemas.microsoft.com/office/powerpoint/2010/main" val="1119882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68</a:t>
            </a:fld>
            <a:endParaRPr lang="fr-FR" dirty="0"/>
          </a:p>
        </p:txBody>
      </p:sp>
      <p:sp>
        <p:nvSpPr>
          <p:cNvPr id="5" name="Rectangle 4"/>
          <p:cNvSpPr/>
          <p:nvPr/>
        </p:nvSpPr>
        <p:spPr>
          <a:xfrm>
            <a:off x="1549400" y="1866005"/>
            <a:ext cx="9055100" cy="3970318"/>
          </a:xfrm>
          <a:prstGeom prst="rect">
            <a:avLst/>
          </a:prstGeom>
        </p:spPr>
        <p:txBody>
          <a:bodyPr wrap="square">
            <a:spAutoFit/>
          </a:bodyPr>
          <a:lstStyle/>
          <a:p>
            <a:r>
              <a:rPr lang="en-US" dirty="0"/>
              <a:t>(1) Systems behavior is a change which leads to events in itself or other systems. Thus, action, reaction or response may constitute behavior in some cases. (</a:t>
            </a:r>
            <a:r>
              <a:rPr lang="en-US" dirty="0" err="1"/>
              <a:t>Ackoff</a:t>
            </a:r>
            <a:r>
              <a:rPr lang="en-US" dirty="0"/>
              <a:t> 1971)</a:t>
            </a:r>
          </a:p>
          <a:p>
            <a:endParaRPr lang="en-US" dirty="0"/>
          </a:p>
          <a:p>
            <a:r>
              <a:rPr lang="en-US" dirty="0"/>
              <a:t>(2) The effect produced when an instance of a complex system or organism is used in its operational environment. (Created for </a:t>
            </a:r>
            <a:r>
              <a:rPr lang="en-US" dirty="0" err="1"/>
              <a:t>SEBoK</a:t>
            </a:r>
            <a:r>
              <a:rPr lang="en-US" dirty="0"/>
              <a:t>)</a:t>
            </a:r>
          </a:p>
          <a:p>
            <a:r>
              <a:rPr lang="en-US" dirty="0"/>
              <a:t>(3) </a:t>
            </a:r>
            <a:r>
              <a:rPr lang="en-US" b="1" dirty="0" err="1"/>
              <a:t>Behaviour</a:t>
            </a:r>
            <a:r>
              <a:rPr lang="en-US" b="1" dirty="0"/>
              <a:t>: how the structure of an artefact achieves its functions.</a:t>
            </a:r>
          </a:p>
          <a:p>
            <a:endParaRPr lang="en-US" dirty="0"/>
          </a:p>
          <a:p>
            <a:endParaRPr lang="en-US" dirty="0"/>
          </a:p>
          <a:p>
            <a:r>
              <a:rPr lang="en-US" dirty="0"/>
              <a:t>Source</a:t>
            </a:r>
          </a:p>
          <a:p>
            <a:r>
              <a:rPr lang="en-US" dirty="0"/>
              <a:t>(1) </a:t>
            </a:r>
            <a:r>
              <a:rPr lang="en-US" dirty="0" err="1"/>
              <a:t>Ackoff</a:t>
            </a:r>
            <a:r>
              <a:rPr lang="en-US" dirty="0"/>
              <a:t>, R.L. 1971. "Towards a System of Systems Concepts". Management Science 17: 11. Hanover, MD, USA: INFORMS.</a:t>
            </a:r>
          </a:p>
          <a:p>
            <a:endParaRPr lang="en-US" dirty="0"/>
          </a:p>
          <a:p>
            <a:r>
              <a:rPr lang="en-US" dirty="0"/>
              <a:t>(2) This definition was developed for the </a:t>
            </a:r>
            <a:r>
              <a:rPr lang="en-US" dirty="0" err="1"/>
              <a:t>SEBoK</a:t>
            </a:r>
            <a:r>
              <a:rPr lang="en-US" dirty="0"/>
              <a:t>.</a:t>
            </a:r>
          </a:p>
        </p:txBody>
      </p:sp>
      <p:sp>
        <p:nvSpPr>
          <p:cNvPr id="7" name="Rectangle 6"/>
          <p:cNvSpPr/>
          <p:nvPr/>
        </p:nvSpPr>
        <p:spPr>
          <a:xfrm>
            <a:off x="598817" y="964728"/>
            <a:ext cx="247585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Behavior</a:t>
            </a:r>
            <a:endParaRPr lang="en-US" dirty="0">
              <a:solidFill>
                <a:schemeClr val="tx1"/>
              </a:solidFill>
            </a:endParaRPr>
          </a:p>
        </p:txBody>
      </p:sp>
    </p:spTree>
    <p:extLst>
      <p:ext uri="{BB962C8B-B14F-4D97-AF65-F5344CB8AC3E}">
        <p14:creationId xmlns:p14="http://schemas.microsoft.com/office/powerpoint/2010/main" val="1451652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69</a:t>
            </a:fld>
            <a:endParaRPr lang="fr-FR" dirty="0"/>
          </a:p>
        </p:txBody>
      </p:sp>
      <p:sp>
        <p:nvSpPr>
          <p:cNvPr id="5" name="Rectangle 4"/>
          <p:cNvSpPr/>
          <p:nvPr/>
        </p:nvSpPr>
        <p:spPr>
          <a:xfrm>
            <a:off x="737659" y="1413630"/>
            <a:ext cx="11239500" cy="5355312"/>
          </a:xfrm>
          <a:prstGeom prst="rect">
            <a:avLst/>
          </a:prstGeom>
        </p:spPr>
        <p:txBody>
          <a:bodyPr wrap="square">
            <a:spAutoFit/>
          </a:bodyPr>
          <a:lstStyle/>
          <a:p>
            <a:r>
              <a:rPr lang="en-US" dirty="0"/>
              <a:t>(1</a:t>
            </a:r>
            <a:r>
              <a:rPr lang="en-US" dirty="0">
                <a:solidFill>
                  <a:srgbClr val="FF0000"/>
                </a:solidFill>
              </a:rPr>
              <a:t>) fundamental concepts or properties </a:t>
            </a:r>
            <a:r>
              <a:rPr lang="en-US" dirty="0"/>
              <a:t>of a system in its environment embodied in its elements, relationships, and in the principles of its design and evolution (ISO/IEC/IEEE 2015, Section 4.5)</a:t>
            </a:r>
          </a:p>
          <a:p>
            <a:r>
              <a:rPr lang="en-US" dirty="0"/>
              <a:t>(2) The organizational structure of a system or component; the organizational structure of a system and its implementation guidelines. (ISO/IEC 2009, 1)</a:t>
            </a:r>
          </a:p>
          <a:p>
            <a:r>
              <a:rPr lang="en-US" dirty="0"/>
              <a:t>(3) Fundamental concepts or properties of a system in its environment embodied in its elements, relationships, and in the principles of its design and evolution. (ISO/IEC 2011, section 3.2)</a:t>
            </a:r>
          </a:p>
          <a:p>
            <a:r>
              <a:rPr lang="en-US" dirty="0"/>
              <a:t>Source</a:t>
            </a:r>
          </a:p>
          <a:p>
            <a:r>
              <a:rPr lang="en-US" dirty="0"/>
              <a:t>(1) ISO/IEC/IEEE. 2015. Systems and Software Engineering -- System Life Cycle Processes. Geneva, Switzerland: International </a:t>
            </a:r>
            <a:r>
              <a:rPr lang="en-US" dirty="0" err="1"/>
              <a:t>Organisation</a:t>
            </a:r>
            <a:r>
              <a:rPr lang="en-US" dirty="0"/>
              <a:t> for </a:t>
            </a:r>
            <a:r>
              <a:rPr lang="en-US" dirty="0" err="1"/>
              <a:t>Standardisation</a:t>
            </a:r>
            <a:r>
              <a:rPr lang="en-US" dirty="0"/>
              <a:t> / International </a:t>
            </a:r>
            <a:r>
              <a:rPr lang="en-US" dirty="0" err="1"/>
              <a:t>Electrotechnical</a:t>
            </a:r>
            <a:r>
              <a:rPr lang="en-US" dirty="0"/>
              <a:t> Commissions / Institute of Electrical and Electronics Engineers. ISO/IEC/IEEE 15288:2015.</a:t>
            </a:r>
          </a:p>
          <a:p>
            <a:r>
              <a:rPr lang="en-US" dirty="0"/>
              <a:t>(2) ISO/IEC/IEEE. 2009. Systems and Software Engineering — System and Software Engineering Vocabulary Geneva, Switzerland: International Organization for Standardization (ISO)/International </a:t>
            </a:r>
            <a:r>
              <a:rPr lang="en-US" dirty="0" err="1"/>
              <a:t>Electrotechnical</a:t>
            </a:r>
            <a:r>
              <a:rPr lang="en-US" dirty="0"/>
              <a:t> Commission (IEC)/Institute of Electrical and Electronic Engineers (IEEE) 2009 ISO/IEC/IEEE 24765:2009 [database online]. Available from http://pascal.computer.org/sev_display/index.action.</a:t>
            </a:r>
          </a:p>
          <a:p>
            <a:r>
              <a:rPr lang="en-US" dirty="0"/>
              <a:t>(3) ISO/IEC/IEEE. 2011. Systems and Software Engineering — Architectural Description. Geneva, Switzerland: International Organization for Standards (ISO)/International </a:t>
            </a:r>
            <a:r>
              <a:rPr lang="en-US" dirty="0" err="1"/>
              <a:t>Electrotechnical</a:t>
            </a:r>
            <a:r>
              <a:rPr lang="en-US" dirty="0"/>
              <a:t> Commission (IEC), ISO/IEC 42010:2011.</a:t>
            </a:r>
          </a:p>
        </p:txBody>
      </p:sp>
      <p:sp>
        <p:nvSpPr>
          <p:cNvPr id="7" name="Rectangle 6"/>
          <p:cNvSpPr/>
          <p:nvPr/>
        </p:nvSpPr>
        <p:spPr>
          <a:xfrm>
            <a:off x="810056" y="48982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Architecture</a:t>
            </a:r>
          </a:p>
        </p:txBody>
      </p:sp>
    </p:spTree>
    <p:extLst>
      <p:ext uri="{BB962C8B-B14F-4D97-AF65-F5344CB8AC3E}">
        <p14:creationId xmlns:p14="http://schemas.microsoft.com/office/powerpoint/2010/main" val="151726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a:t>
            </a:fld>
            <a:endParaRPr lang="fr-FR" dirty="0"/>
          </a:p>
        </p:txBody>
      </p:sp>
      <p:sp>
        <p:nvSpPr>
          <p:cNvPr id="5" name="Rectangle 4"/>
          <p:cNvSpPr/>
          <p:nvPr/>
        </p:nvSpPr>
        <p:spPr>
          <a:xfrm>
            <a:off x="857800" y="651288"/>
            <a:ext cx="1971675"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characteristic </a:t>
            </a:r>
            <a:endParaRPr lang="en-US" dirty="0">
              <a:solidFill>
                <a:schemeClr val="tx1"/>
              </a:solidFill>
            </a:endParaRPr>
          </a:p>
        </p:txBody>
      </p:sp>
      <p:sp>
        <p:nvSpPr>
          <p:cNvPr id="12" name="TextBox 11"/>
          <p:cNvSpPr txBox="1"/>
          <p:nvPr/>
        </p:nvSpPr>
        <p:spPr>
          <a:xfrm>
            <a:off x="857800" y="1611059"/>
            <a:ext cx="11085183" cy="1477328"/>
          </a:xfrm>
          <a:prstGeom prst="rect">
            <a:avLst/>
          </a:prstGeom>
          <a:noFill/>
        </p:spPr>
        <p:txBody>
          <a:bodyPr wrap="square" rtlCol="0">
            <a:spAutoFit/>
          </a:bodyPr>
          <a:lstStyle/>
          <a:p>
            <a:r>
              <a:rPr lang="en-US" b="1" dirty="0"/>
              <a:t>System characteristic </a:t>
            </a:r>
          </a:p>
          <a:p>
            <a:endParaRPr lang="en-US" b="1" dirty="0"/>
          </a:p>
          <a:p>
            <a:r>
              <a:rPr lang="en-US" dirty="0"/>
              <a:t>System characteristics are qualities that can be used to describe and document a system. </a:t>
            </a:r>
          </a:p>
          <a:p>
            <a:endParaRPr lang="en-US" dirty="0">
              <a:hlinkClick r:id="rId2"/>
            </a:endParaRPr>
          </a:p>
          <a:p>
            <a:r>
              <a:rPr lang="en-US" dirty="0">
                <a:hlinkClick r:id="rId2"/>
              </a:rPr>
              <a:t>https://simplicable.com/new/system-characteristics</a:t>
            </a:r>
            <a:r>
              <a:rPr lang="en-US" dirty="0"/>
              <a:t> </a:t>
            </a:r>
          </a:p>
        </p:txBody>
      </p:sp>
    </p:spTree>
    <p:extLst>
      <p:ext uri="{BB962C8B-B14F-4D97-AF65-F5344CB8AC3E}">
        <p14:creationId xmlns:p14="http://schemas.microsoft.com/office/powerpoint/2010/main" val="398055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70</a:t>
            </a:fld>
            <a:endParaRPr lang="fr-FR" dirty="0"/>
          </a:p>
        </p:txBody>
      </p:sp>
      <p:sp>
        <p:nvSpPr>
          <p:cNvPr id="6" name="Rectangle 5"/>
          <p:cNvSpPr/>
          <p:nvPr/>
        </p:nvSpPr>
        <p:spPr>
          <a:xfrm>
            <a:off x="982375" y="907343"/>
            <a:ext cx="10738453" cy="5078313"/>
          </a:xfrm>
          <a:prstGeom prst="rect">
            <a:avLst/>
          </a:prstGeom>
        </p:spPr>
        <p:txBody>
          <a:bodyPr wrap="square">
            <a:spAutoFit/>
          </a:bodyPr>
          <a:lstStyle/>
          <a:p>
            <a:r>
              <a:rPr lang="en-US" b="1" dirty="0"/>
              <a:t>S</a:t>
            </a:r>
            <a:r>
              <a:rPr lang="en-US" dirty="0"/>
              <a:t>ystem: Collection of elements in interaction. Definition applies to natural, social or technical systems.</a:t>
            </a:r>
          </a:p>
          <a:p>
            <a:endParaRPr lang="en-US" dirty="0"/>
          </a:p>
          <a:p>
            <a:pPr marL="285750" indent="-19050">
              <a:buFont typeface="Arial" panose="020B0604020202020204" pitchFamily="34" charset="0"/>
              <a:buChar char="•"/>
            </a:pPr>
            <a:r>
              <a:rPr lang="en-US" dirty="0"/>
              <a:t>  Engineered system: System which is designed to provide certain capabilities.</a:t>
            </a:r>
          </a:p>
          <a:p>
            <a:endParaRPr lang="en-US" dirty="0"/>
          </a:p>
          <a:p>
            <a:pPr marL="622300">
              <a:buFont typeface="Courier New" panose="02070309020205020404" pitchFamily="49" charset="0"/>
              <a:buChar char="o"/>
            </a:pPr>
            <a:r>
              <a:rPr lang="en-US" dirty="0"/>
              <a:t> Input-process-output system : Engineered system whose function is to transform defined inputs into outputs</a:t>
            </a:r>
          </a:p>
          <a:p>
            <a:pPr marL="1631950" indent="-285750">
              <a:buFont typeface="Wingdings" panose="05000000000000000000" pitchFamily="2" charset="2"/>
              <a:buChar char="§"/>
            </a:pPr>
            <a:r>
              <a:rPr lang="en-US" dirty="0"/>
              <a:t>Production system: input-process-output system of which the defined output is a manufactured product. </a:t>
            </a:r>
          </a:p>
          <a:p>
            <a:pPr marL="1631950" indent="-285750">
              <a:buFont typeface="Wingdings" panose="05000000000000000000" pitchFamily="2" charset="2"/>
              <a:buChar char="§"/>
            </a:pPr>
            <a:r>
              <a:rPr lang="en-US" dirty="0"/>
              <a:t>Manufacturing system: input-process-output system of which the defined output is a manufactured artifact. </a:t>
            </a:r>
          </a:p>
          <a:p>
            <a:r>
              <a:rPr lang="en-US" altLang="zh-CN" b="1" dirty="0"/>
              <a:t>  </a:t>
            </a:r>
          </a:p>
          <a:p>
            <a:pPr marL="285750" indent="-19050">
              <a:buFont typeface="Arial" panose="020B0604020202020204" pitchFamily="34" charset="0"/>
              <a:buChar char="•"/>
            </a:pPr>
            <a:r>
              <a:rPr lang="en-US" altLang="zh-CN" dirty="0"/>
              <a:t>  Social system: System whose elements are organisms. </a:t>
            </a:r>
          </a:p>
          <a:p>
            <a:pPr marL="285750" indent="-19050">
              <a:buFont typeface="Arial" panose="020B0604020202020204" pitchFamily="34" charset="0"/>
              <a:buChar char="•"/>
            </a:pPr>
            <a:endParaRPr lang="en-US" altLang="zh-CN" dirty="0"/>
          </a:p>
          <a:p>
            <a:pPr marL="285750" indent="-19050">
              <a:buFont typeface="Arial" panose="020B0604020202020204" pitchFamily="34" charset="0"/>
              <a:buChar char="•"/>
            </a:pPr>
            <a:r>
              <a:rPr lang="en-US" altLang="zh-CN" dirty="0"/>
              <a:t>  Sociotechnical system: System whose elements include human-beings.</a:t>
            </a:r>
          </a:p>
          <a:p>
            <a:endParaRPr lang="en-US" altLang="zh-CN" dirty="0"/>
          </a:p>
          <a:p>
            <a:pPr marL="622300">
              <a:buFont typeface="Courier New" panose="02070309020205020404" pitchFamily="49" charset="0"/>
              <a:buChar char="o"/>
            </a:pPr>
            <a:r>
              <a:rPr lang="en-US" altLang="zh-CN" dirty="0"/>
              <a:t> Human-machine system: Sociotechnical system whose elements include human-beings and machines.</a:t>
            </a:r>
            <a:endParaRPr lang="en-US" dirty="0"/>
          </a:p>
        </p:txBody>
      </p:sp>
      <p:sp>
        <p:nvSpPr>
          <p:cNvPr id="7" name="TextBox 6"/>
          <p:cNvSpPr txBox="1"/>
          <p:nvPr/>
        </p:nvSpPr>
        <p:spPr>
          <a:xfrm>
            <a:off x="4522245" y="534168"/>
            <a:ext cx="4004535" cy="646331"/>
          </a:xfrm>
          <a:prstGeom prst="rect">
            <a:avLst/>
          </a:prstGeom>
          <a:noFill/>
        </p:spPr>
        <p:txBody>
          <a:bodyPr wrap="square" rtlCol="0">
            <a:spAutoFit/>
          </a:bodyPr>
          <a:lstStyle/>
          <a:p>
            <a:r>
              <a:rPr lang="en-US" b="1" dirty="0"/>
              <a:t>Hierarchy </a:t>
            </a:r>
            <a:r>
              <a:rPr lang="en-US" altLang="zh-CN" b="1" dirty="0"/>
              <a:t>(2021.07.20)</a:t>
            </a:r>
            <a:endParaRPr lang="en-US" b="1" dirty="0"/>
          </a:p>
          <a:p>
            <a:endParaRPr lang="en-US" b="1" dirty="0"/>
          </a:p>
        </p:txBody>
      </p:sp>
    </p:spTree>
    <p:extLst>
      <p:ext uri="{BB962C8B-B14F-4D97-AF65-F5344CB8AC3E}">
        <p14:creationId xmlns:p14="http://schemas.microsoft.com/office/powerpoint/2010/main" val="3653535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71</a:t>
            </a:fld>
            <a:endParaRPr lang="fr-FR" dirty="0"/>
          </a:p>
        </p:txBody>
      </p:sp>
      <p:sp>
        <p:nvSpPr>
          <p:cNvPr id="6" name="Rectangle 5"/>
          <p:cNvSpPr/>
          <p:nvPr/>
        </p:nvSpPr>
        <p:spPr>
          <a:xfrm>
            <a:off x="969675" y="966100"/>
            <a:ext cx="10538642" cy="5909310"/>
          </a:xfrm>
          <a:prstGeom prst="rect">
            <a:avLst/>
          </a:prstGeom>
        </p:spPr>
        <p:txBody>
          <a:bodyPr wrap="square">
            <a:spAutoFit/>
          </a:bodyPr>
          <a:lstStyle/>
          <a:p>
            <a:r>
              <a:rPr lang="en-US" b="1" dirty="0"/>
              <a:t>E</a:t>
            </a:r>
          </a:p>
          <a:p>
            <a:r>
              <a:rPr lang="en-US" dirty="0"/>
              <a:t> </a:t>
            </a:r>
          </a:p>
          <a:p>
            <a:r>
              <a:rPr lang="en-US" dirty="0"/>
              <a:t>Engineered system: System which is designed to provide certain capabilities.</a:t>
            </a:r>
          </a:p>
          <a:p>
            <a:r>
              <a:rPr lang="en-US" b="1" dirty="0"/>
              <a:t>E</a:t>
            </a:r>
            <a:r>
              <a:rPr lang="en-US" dirty="0"/>
              <a:t>nvironment: Collection of elements that are not in the system, and are interacting with the system.</a:t>
            </a:r>
          </a:p>
          <a:p>
            <a:endParaRPr lang="en-US" b="1" dirty="0"/>
          </a:p>
          <a:p>
            <a:r>
              <a:rPr lang="en-US" b="1" dirty="0"/>
              <a:t>H</a:t>
            </a:r>
          </a:p>
          <a:p>
            <a:endParaRPr lang="en-US" b="1" dirty="0"/>
          </a:p>
          <a:p>
            <a:r>
              <a:rPr lang="en-US" altLang="zh-CN" b="1" dirty="0"/>
              <a:t>H</a:t>
            </a:r>
            <a:r>
              <a:rPr lang="en-US" altLang="zh-CN" dirty="0"/>
              <a:t>uman-machine system: Sociotechnical system whose elements include human-beings and machines.</a:t>
            </a:r>
            <a:endParaRPr lang="en-US" b="1" dirty="0"/>
          </a:p>
          <a:p>
            <a:endParaRPr lang="en-US" b="1" dirty="0"/>
          </a:p>
          <a:p>
            <a:r>
              <a:rPr lang="en-US" b="1" dirty="0"/>
              <a:t>I</a:t>
            </a:r>
          </a:p>
          <a:p>
            <a:endParaRPr lang="en-US" b="1" dirty="0"/>
          </a:p>
          <a:p>
            <a:r>
              <a:rPr lang="en-US" dirty="0"/>
              <a:t>Input-process-output system : Engineered system whose function is to transform defined   inputs into outputs</a:t>
            </a:r>
          </a:p>
          <a:p>
            <a:endParaRPr lang="en-US" dirty="0"/>
          </a:p>
          <a:p>
            <a:r>
              <a:rPr lang="en-US" b="1" dirty="0"/>
              <a:t>M</a:t>
            </a:r>
          </a:p>
          <a:p>
            <a:endParaRPr lang="en-US" dirty="0"/>
          </a:p>
          <a:p>
            <a:r>
              <a:rPr lang="en-US" dirty="0"/>
              <a:t>Manufacturing system: input-process-output system of which the defined output is a manufactured artifact. </a:t>
            </a:r>
            <a:endParaRPr lang="en-US" b="1" dirty="0"/>
          </a:p>
          <a:p>
            <a:endParaRPr lang="en-US" b="1" dirty="0"/>
          </a:p>
        </p:txBody>
      </p:sp>
      <p:sp>
        <p:nvSpPr>
          <p:cNvPr id="7" name="TextBox 6"/>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Tree>
    <p:extLst>
      <p:ext uri="{BB962C8B-B14F-4D97-AF65-F5344CB8AC3E}">
        <p14:creationId xmlns:p14="http://schemas.microsoft.com/office/powerpoint/2010/main" val="423038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72</a:t>
            </a:fld>
            <a:endParaRPr lang="fr-FR" dirty="0"/>
          </a:p>
        </p:txBody>
      </p:sp>
      <p:sp>
        <p:nvSpPr>
          <p:cNvPr id="5" name="TextBox 4"/>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
        <p:nvSpPr>
          <p:cNvPr id="6" name="Rectangle 5"/>
          <p:cNvSpPr/>
          <p:nvPr/>
        </p:nvSpPr>
        <p:spPr>
          <a:xfrm>
            <a:off x="1065796" y="973720"/>
            <a:ext cx="9698325" cy="5078313"/>
          </a:xfrm>
          <a:prstGeom prst="rect">
            <a:avLst/>
          </a:prstGeom>
        </p:spPr>
        <p:txBody>
          <a:bodyPr wrap="square">
            <a:spAutoFit/>
          </a:bodyPr>
          <a:lstStyle/>
          <a:p>
            <a:endParaRPr lang="en-US" b="1" dirty="0"/>
          </a:p>
          <a:p>
            <a:r>
              <a:rPr lang="en-US" b="1" dirty="0"/>
              <a:t>S</a:t>
            </a:r>
          </a:p>
          <a:p>
            <a:endParaRPr lang="en-US" b="1" dirty="0"/>
          </a:p>
          <a:p>
            <a:r>
              <a:rPr lang="en-US" b="1" dirty="0"/>
              <a:t>S</a:t>
            </a:r>
            <a:r>
              <a:rPr lang="en-US" dirty="0"/>
              <a:t>ystem: Collection of elements in interaction. Definition applies to natural, social or technical systems.</a:t>
            </a:r>
          </a:p>
          <a:p>
            <a:endParaRPr lang="en-US" dirty="0"/>
          </a:p>
          <a:p>
            <a:r>
              <a:rPr lang="en-US" b="1" dirty="0"/>
              <a:t>S</a:t>
            </a:r>
            <a:r>
              <a:rPr lang="en-US" dirty="0"/>
              <a:t>ystem boundary is the collections of elements of the </a:t>
            </a:r>
            <a:r>
              <a:rPr lang="en-US" b="1" dirty="0"/>
              <a:t>system</a:t>
            </a:r>
            <a:r>
              <a:rPr lang="en-US" dirty="0"/>
              <a:t> which interact with entities which are not part of the </a:t>
            </a:r>
            <a:r>
              <a:rPr lang="en-US" b="1" dirty="0"/>
              <a:t>system</a:t>
            </a:r>
            <a:r>
              <a:rPr lang="en-US" dirty="0"/>
              <a:t>.</a:t>
            </a:r>
          </a:p>
          <a:p>
            <a:endParaRPr lang="en-US" dirty="0"/>
          </a:p>
          <a:p>
            <a:r>
              <a:rPr lang="en-US" dirty="0"/>
              <a:t>To define the system or system boundary, we require the selection of:</a:t>
            </a:r>
          </a:p>
          <a:p>
            <a:r>
              <a:rPr lang="en-US" dirty="0"/>
              <a:t> 1 specific collections of elements</a:t>
            </a:r>
          </a:p>
          <a:p>
            <a:r>
              <a:rPr lang="en-US" dirty="0"/>
              <a:t> 2 specific elements types</a:t>
            </a:r>
          </a:p>
          <a:p>
            <a:r>
              <a:rPr lang="en-US" dirty="0"/>
              <a:t> 3 specific interaction types between elements </a:t>
            </a:r>
          </a:p>
          <a:p>
            <a:r>
              <a:rPr lang="en-US" dirty="0">
                <a:solidFill>
                  <a:srgbClr val="FF0000"/>
                </a:solidFill>
              </a:rPr>
              <a:t> 4 specific outcome types </a:t>
            </a:r>
          </a:p>
          <a:p>
            <a:r>
              <a:rPr lang="en-US" dirty="0">
                <a:solidFill>
                  <a:srgbClr val="FF0000"/>
                </a:solidFill>
              </a:rPr>
              <a:t> 5 specific interaction types between elements and </a:t>
            </a:r>
          </a:p>
          <a:p>
            <a:r>
              <a:rPr lang="en-US" b="1" dirty="0">
                <a:solidFill>
                  <a:schemeClr val="accent1"/>
                </a:solidFill>
              </a:rPr>
              <a:t>environment</a:t>
            </a:r>
            <a:endParaRPr lang="en-US" dirty="0">
              <a:solidFill>
                <a:srgbClr val="FF0000"/>
              </a:solidFill>
            </a:endParaRPr>
          </a:p>
          <a:p>
            <a:endParaRPr lang="en-US" altLang="zh-CN" b="1" dirty="0"/>
          </a:p>
          <a:p>
            <a:r>
              <a:rPr lang="en-US" altLang="zh-CN" b="1" dirty="0"/>
              <a:t>S</a:t>
            </a:r>
            <a:r>
              <a:rPr lang="en-US" altLang="zh-CN" dirty="0"/>
              <a:t>ocial system: System whose elements are organisms. </a:t>
            </a:r>
          </a:p>
        </p:txBody>
      </p:sp>
    </p:spTree>
    <p:extLst>
      <p:ext uri="{BB962C8B-B14F-4D97-AF65-F5344CB8AC3E}">
        <p14:creationId xmlns:p14="http://schemas.microsoft.com/office/powerpoint/2010/main" val="445012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73</a:t>
            </a:fld>
            <a:endParaRPr lang="fr-FR" dirty="0"/>
          </a:p>
        </p:txBody>
      </p:sp>
      <p:sp>
        <p:nvSpPr>
          <p:cNvPr id="5" name="TextBox 4"/>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
        <p:nvSpPr>
          <p:cNvPr id="6" name="Rectangle 5"/>
          <p:cNvSpPr/>
          <p:nvPr/>
        </p:nvSpPr>
        <p:spPr>
          <a:xfrm>
            <a:off x="1065796" y="973720"/>
            <a:ext cx="9698325" cy="3416320"/>
          </a:xfrm>
          <a:prstGeom prst="rect">
            <a:avLst/>
          </a:prstGeom>
        </p:spPr>
        <p:txBody>
          <a:bodyPr wrap="square">
            <a:spAutoFit/>
          </a:bodyPr>
          <a:lstStyle/>
          <a:p>
            <a:endParaRPr lang="en-US" b="1" dirty="0"/>
          </a:p>
          <a:p>
            <a:r>
              <a:rPr lang="en-US" b="1" dirty="0"/>
              <a:t>S</a:t>
            </a:r>
          </a:p>
          <a:p>
            <a:endParaRPr lang="en-US" b="1" dirty="0"/>
          </a:p>
          <a:p>
            <a:endParaRPr lang="en-US" altLang="zh-CN" dirty="0"/>
          </a:p>
          <a:p>
            <a:r>
              <a:rPr lang="en-US" altLang="zh-CN" b="1" dirty="0"/>
              <a:t>S</a:t>
            </a:r>
            <a:r>
              <a:rPr lang="en-US" altLang="zh-CN" dirty="0"/>
              <a:t>ociotechnical system: System whose elements include human-beings.</a:t>
            </a:r>
          </a:p>
          <a:p>
            <a:endParaRPr lang="en-US" altLang="zh-CN" b="1" dirty="0"/>
          </a:p>
          <a:p>
            <a:r>
              <a:rPr lang="en-US" altLang="zh-CN" b="1" dirty="0"/>
              <a:t>S</a:t>
            </a:r>
            <a:r>
              <a:rPr lang="en-US" altLang="zh-CN" dirty="0"/>
              <a:t>ystem function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 </a:t>
            </a:r>
            <a:r>
              <a:rPr lang="zh-CN" altLang="en-US" dirty="0"/>
              <a:t>（</a:t>
            </a:r>
            <a:r>
              <a:rPr lang="en-US" dirty="0"/>
              <a:t>BFO and </a:t>
            </a:r>
            <a:r>
              <a:rPr lang="en-US" dirty="0" err="1"/>
              <a:t>IoF</a:t>
            </a:r>
            <a:r>
              <a:rPr lang="zh-CN" altLang="en-US" dirty="0"/>
              <a:t>）</a:t>
            </a:r>
            <a:endParaRPr lang="en-US" altLang="zh-CN" dirty="0"/>
          </a:p>
          <a:p>
            <a:endParaRPr lang="en-US" dirty="0"/>
          </a:p>
        </p:txBody>
      </p:sp>
    </p:spTree>
    <p:extLst>
      <p:ext uri="{BB962C8B-B14F-4D97-AF65-F5344CB8AC3E}">
        <p14:creationId xmlns:p14="http://schemas.microsoft.com/office/powerpoint/2010/main" val="2983397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74</a:t>
            </a:fld>
            <a:endParaRPr lang="fr-FR" dirty="0"/>
          </a:p>
        </p:txBody>
      </p:sp>
      <p:sp>
        <p:nvSpPr>
          <p:cNvPr id="6" name="Rectangle 5"/>
          <p:cNvSpPr/>
          <p:nvPr/>
        </p:nvSpPr>
        <p:spPr>
          <a:xfrm>
            <a:off x="1065796" y="973720"/>
            <a:ext cx="9698325" cy="2308324"/>
          </a:xfrm>
          <a:prstGeom prst="rect">
            <a:avLst/>
          </a:prstGeom>
        </p:spPr>
        <p:txBody>
          <a:bodyPr wrap="square">
            <a:spAutoFit/>
          </a:bodyPr>
          <a:lstStyle/>
          <a:p>
            <a:endParaRPr lang="en-US" b="1" dirty="0"/>
          </a:p>
          <a:p>
            <a:endParaRPr lang="en-US" dirty="0"/>
          </a:p>
          <a:p>
            <a:endParaRPr lang="en-US" altLang="zh-CN" dirty="0"/>
          </a:p>
          <a:p>
            <a:r>
              <a:rPr lang="en-US" b="1" dirty="0"/>
              <a:t>P</a:t>
            </a:r>
          </a:p>
          <a:p>
            <a:endParaRPr lang="en-US" b="1" dirty="0"/>
          </a:p>
          <a:p>
            <a:r>
              <a:rPr lang="en-US" dirty="0"/>
              <a:t>Production system: input-process-output system of which the defined output is a product. </a:t>
            </a:r>
            <a:endParaRPr lang="en-US" altLang="zh-CN" dirty="0"/>
          </a:p>
          <a:p>
            <a:endParaRPr lang="en-US" altLang="zh-CN" dirty="0"/>
          </a:p>
        </p:txBody>
      </p:sp>
      <p:sp>
        <p:nvSpPr>
          <p:cNvPr id="7" name="TextBox 6"/>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Tree>
    <p:extLst>
      <p:ext uri="{BB962C8B-B14F-4D97-AF65-F5344CB8AC3E}">
        <p14:creationId xmlns:p14="http://schemas.microsoft.com/office/powerpoint/2010/main" val="3931332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Date Placeholder 59">
            <a:extLst>
              <a:ext uri="{FF2B5EF4-FFF2-40B4-BE49-F238E27FC236}">
                <a16:creationId xmlns:a16="http://schemas.microsoft.com/office/drawing/2014/main" id="{2DCB90DD-ABD5-4140-8D82-C720ED6EE6AC}"/>
              </a:ext>
            </a:extLst>
          </p:cNvPr>
          <p:cNvSpPr>
            <a:spLocks noGrp="1"/>
          </p:cNvSpPr>
          <p:nvPr>
            <p:ph type="dt" sz="half" idx="14"/>
          </p:nvPr>
        </p:nvSpPr>
        <p:spPr/>
        <p:txBody>
          <a:bodyPr/>
          <a:lstStyle/>
          <a:p>
            <a:r>
              <a:rPr lang="en-US" sz="1067" b="1" dirty="0" err="1"/>
              <a:t>IoF</a:t>
            </a:r>
            <a:r>
              <a:rPr lang="en-US" sz="1067" b="1" dirty="0"/>
              <a:t> SE Working Group Kick-off Meeting</a:t>
            </a:r>
            <a:endParaRPr lang="fr-FR" dirty="0"/>
          </a:p>
        </p:txBody>
      </p:sp>
      <p:sp>
        <p:nvSpPr>
          <p:cNvPr id="79" name="Holder 4">
            <a:extLst>
              <a:ext uri="{FF2B5EF4-FFF2-40B4-BE49-F238E27FC236}">
                <a16:creationId xmlns:a16="http://schemas.microsoft.com/office/drawing/2014/main" id="{E4DB390F-8428-45E2-91B5-362E4F874F72}"/>
              </a:ext>
            </a:extLst>
          </p:cNvPr>
          <p:cNvSpPr>
            <a:spLocks noGrp="1"/>
          </p:cNvSpPr>
          <p:nvPr>
            <p:ph type="ftr" sz="quarter" idx="15"/>
          </p:nvPr>
        </p:nvSpPr>
        <p:spPr/>
        <p:txBody>
          <a:bodyPr/>
          <a:lstStyle>
            <a:lvl1pPr>
              <a:defRPr sz="1200" b="1" i="0">
                <a:solidFill>
                  <a:schemeClr val="bg1"/>
                </a:solidFill>
                <a:latin typeface="Arial"/>
                <a:cs typeface="Arial"/>
              </a:defRPr>
            </a:lvl1pPr>
          </a:lstStyle>
          <a:p>
            <a:r>
              <a:rPr lang="en-US" b="0" dirty="0">
                <a:solidFill>
                  <a:schemeClr val="tx1"/>
                </a:solidFill>
                <a:latin typeface="+mn-lt"/>
              </a:rPr>
              <a:t>J</a:t>
            </a:r>
            <a:r>
              <a:rPr lang="en-US" altLang="zh-CN" b="0" dirty="0">
                <a:solidFill>
                  <a:schemeClr val="tx1"/>
                </a:solidFill>
                <a:latin typeface="+mn-lt"/>
              </a:rPr>
              <a:t>inzhi Lu</a:t>
            </a:r>
            <a:endParaRPr lang="en-US" b="0" dirty="0">
              <a:solidFill>
                <a:schemeClr val="tx1"/>
              </a:solidFill>
              <a:latin typeface="+mn-lt"/>
            </a:endParaRPr>
          </a:p>
        </p:txBody>
      </p:sp>
      <p:sp>
        <p:nvSpPr>
          <p:cNvPr id="2" name="TextBox 1"/>
          <p:cNvSpPr txBox="1"/>
          <p:nvPr/>
        </p:nvSpPr>
        <p:spPr>
          <a:xfrm>
            <a:off x="3935142" y="2929370"/>
            <a:ext cx="7394497" cy="913007"/>
          </a:xfrm>
          <a:prstGeom prst="rect">
            <a:avLst/>
          </a:prstGeom>
          <a:noFill/>
        </p:spPr>
        <p:txBody>
          <a:bodyPr wrap="square" rtlCol="0">
            <a:spAutoFit/>
          </a:bodyPr>
          <a:lstStyle/>
          <a:p>
            <a:r>
              <a:rPr lang="en-US" sz="5333" dirty="0"/>
              <a:t>THANK YOU!</a:t>
            </a:r>
          </a:p>
        </p:txBody>
      </p:sp>
    </p:spTree>
    <p:extLst>
      <p:ext uri="{BB962C8B-B14F-4D97-AF65-F5344CB8AC3E}">
        <p14:creationId xmlns:p14="http://schemas.microsoft.com/office/powerpoint/2010/main" val="1322545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8</a:t>
            </a:fld>
            <a:endParaRPr lang="fr-FR" dirty="0"/>
          </a:p>
        </p:txBody>
      </p:sp>
      <p:sp>
        <p:nvSpPr>
          <p:cNvPr id="5" name="Rectangle 4"/>
          <p:cNvSpPr/>
          <p:nvPr/>
        </p:nvSpPr>
        <p:spPr>
          <a:xfrm>
            <a:off x="857800" y="651288"/>
            <a:ext cx="1971675"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characteristic </a:t>
            </a:r>
            <a:endParaRPr lang="en-US" dirty="0">
              <a:solidFill>
                <a:schemeClr val="tx1"/>
              </a:solidFill>
            </a:endParaRPr>
          </a:p>
        </p:txBody>
      </p:sp>
      <p:sp>
        <p:nvSpPr>
          <p:cNvPr id="12" name="TextBox 11"/>
          <p:cNvSpPr txBox="1"/>
          <p:nvPr/>
        </p:nvSpPr>
        <p:spPr>
          <a:xfrm>
            <a:off x="857800" y="1611059"/>
            <a:ext cx="11085183" cy="1754326"/>
          </a:xfrm>
          <a:prstGeom prst="rect">
            <a:avLst/>
          </a:prstGeom>
          <a:noFill/>
        </p:spPr>
        <p:txBody>
          <a:bodyPr wrap="square" rtlCol="0">
            <a:spAutoFit/>
          </a:bodyPr>
          <a:lstStyle/>
          <a:p>
            <a:r>
              <a:rPr lang="en-US" altLang="zh-CN" dirty="0"/>
              <a:t>Cyber physical System</a:t>
            </a:r>
            <a:endParaRPr lang="en-US" dirty="0"/>
          </a:p>
          <a:p>
            <a:r>
              <a:rPr lang="en-US" dirty="0"/>
              <a:t> </a:t>
            </a:r>
          </a:p>
          <a:p>
            <a:r>
              <a:rPr lang="en-US" dirty="0"/>
              <a:t>A </a:t>
            </a:r>
            <a:r>
              <a:rPr lang="en-US" b="1" dirty="0" err="1"/>
              <a:t>cyberphysical</a:t>
            </a:r>
            <a:r>
              <a:rPr lang="en-US" dirty="0"/>
              <a:t> </a:t>
            </a:r>
            <a:r>
              <a:rPr lang="en-US" b="1" dirty="0"/>
              <a:t>system</a:t>
            </a:r>
            <a:r>
              <a:rPr lang="en-US" dirty="0"/>
              <a:t> (</a:t>
            </a:r>
            <a:r>
              <a:rPr lang="en-US" b="1" dirty="0"/>
              <a:t>CPS</a:t>
            </a:r>
            <a:r>
              <a:rPr lang="en-US" dirty="0"/>
              <a:t>) is a </a:t>
            </a:r>
            <a:r>
              <a:rPr lang="en-US" dirty="0">
                <a:hlinkClick r:id="rId2" tooltip="Computer system"/>
              </a:rPr>
              <a:t>computer system</a:t>
            </a:r>
            <a:r>
              <a:rPr lang="en-US" dirty="0"/>
              <a:t> in which a </a:t>
            </a:r>
            <a:r>
              <a:rPr lang="en-US" dirty="0">
                <a:hlinkClick r:id="rId3" tooltip="Mechanism (engineering)"/>
              </a:rPr>
              <a:t>mechanism</a:t>
            </a:r>
            <a:r>
              <a:rPr lang="en-US" dirty="0"/>
              <a:t> is controlled or monitored by computer-based </a:t>
            </a:r>
            <a:r>
              <a:rPr lang="en-US" dirty="0">
                <a:hlinkClick r:id="rId4" tooltip="Algorithm"/>
              </a:rPr>
              <a:t>algorithms</a:t>
            </a:r>
            <a:r>
              <a:rPr lang="en-US" dirty="0"/>
              <a:t>.</a:t>
            </a:r>
          </a:p>
          <a:p>
            <a:endParaRPr lang="en-US" b="1" dirty="0"/>
          </a:p>
          <a:p>
            <a:r>
              <a:rPr lang="en-US" dirty="0"/>
              <a:t> "US National Science Foundation, </a:t>
            </a:r>
            <a:r>
              <a:rPr lang="en-US" dirty="0">
                <a:hlinkClick r:id="rId5"/>
              </a:rPr>
              <a:t>Cyber-Physical Systems (CPS)</a:t>
            </a:r>
            <a:r>
              <a:rPr lang="en-US" dirty="0"/>
              <a:t>"</a:t>
            </a:r>
          </a:p>
        </p:txBody>
      </p:sp>
    </p:spTree>
    <p:extLst>
      <p:ext uri="{BB962C8B-B14F-4D97-AF65-F5344CB8AC3E}">
        <p14:creationId xmlns:p14="http://schemas.microsoft.com/office/powerpoint/2010/main" val="391353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9</a:t>
            </a:fld>
            <a:endParaRPr lang="fr-FR" dirty="0"/>
          </a:p>
        </p:txBody>
      </p:sp>
      <p:sp>
        <p:nvSpPr>
          <p:cNvPr id="5" name="Rectangle 4"/>
          <p:cNvSpPr/>
          <p:nvPr/>
        </p:nvSpPr>
        <p:spPr>
          <a:xfrm>
            <a:off x="857800" y="651288"/>
            <a:ext cx="1971675"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characteristic </a:t>
            </a:r>
            <a:endParaRPr lang="en-US" dirty="0">
              <a:solidFill>
                <a:schemeClr val="tx1"/>
              </a:solidFill>
            </a:endParaRPr>
          </a:p>
        </p:txBody>
      </p:sp>
      <p:sp>
        <p:nvSpPr>
          <p:cNvPr id="12" name="TextBox 11"/>
          <p:cNvSpPr txBox="1"/>
          <p:nvPr/>
        </p:nvSpPr>
        <p:spPr>
          <a:xfrm>
            <a:off x="857800" y="1611059"/>
            <a:ext cx="11085183" cy="1754326"/>
          </a:xfrm>
          <a:prstGeom prst="rect">
            <a:avLst/>
          </a:prstGeom>
          <a:noFill/>
        </p:spPr>
        <p:txBody>
          <a:bodyPr wrap="square" rtlCol="0">
            <a:spAutoFit/>
          </a:bodyPr>
          <a:lstStyle/>
          <a:p>
            <a:r>
              <a:rPr lang="en-US" dirty="0"/>
              <a:t>The </a:t>
            </a:r>
            <a:r>
              <a:rPr lang="en-US" b="1" dirty="0"/>
              <a:t>Internet of things</a:t>
            </a:r>
            <a:r>
              <a:rPr lang="en-US" dirty="0"/>
              <a:t> (</a:t>
            </a:r>
            <a:r>
              <a:rPr lang="en-US" b="1" dirty="0" err="1"/>
              <a:t>IoT</a:t>
            </a:r>
            <a:r>
              <a:rPr lang="en-US" dirty="0"/>
              <a:t>) describes the network of physical objects—“things”—that are embedded with sensors, software, and other technologies for the purpose of connecting and exchanging data with other devices and systems over the </a:t>
            </a:r>
            <a:r>
              <a:rPr lang="en-US" dirty="0">
                <a:hlinkClick r:id="rId2" tooltip="Internet"/>
              </a:rPr>
              <a:t>Internet</a:t>
            </a:r>
            <a:r>
              <a:rPr lang="en-US" dirty="0"/>
              <a:t>. </a:t>
            </a:r>
          </a:p>
          <a:p>
            <a:endParaRPr lang="en-US" dirty="0"/>
          </a:p>
          <a:p>
            <a:r>
              <a:rPr lang="en-US" dirty="0">
                <a:hlinkClick r:id="rId3"/>
              </a:rPr>
              <a:t>https://en.wikipedia.org/wiki/Internet_of_things</a:t>
            </a:r>
            <a:r>
              <a:rPr lang="en-US" dirty="0"/>
              <a:t> </a:t>
            </a:r>
          </a:p>
          <a:p>
            <a:endParaRPr lang="en-US" b="1" dirty="0"/>
          </a:p>
        </p:txBody>
      </p:sp>
    </p:spTree>
    <p:extLst>
      <p:ext uri="{BB962C8B-B14F-4D97-AF65-F5344CB8AC3E}">
        <p14:creationId xmlns:p14="http://schemas.microsoft.com/office/powerpoint/2010/main" val="1809655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
      <a:majorFont>
        <a:latin typeface="Suisse Int'l EPFL Cond"/>
        <a:ea typeface=""/>
        <a:cs typeface=""/>
      </a:majorFont>
      <a:minorFont>
        <a:latin typeface="Suisse Int'l EPF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1" id="{0D67AEC5-DFF7-4EC9-B5AA-DC7A2F0AC738}" vid="{0172F608-5ED9-41D9-A9D2-9D0E5ED5ADC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8993</TotalTime>
  <Words>12730</Words>
  <Application>Microsoft Office PowerPoint</Application>
  <PresentationFormat>宽屏</PresentationFormat>
  <Paragraphs>1498</Paragraphs>
  <Slides>75</Slides>
  <Notes>29</Notes>
  <HiddenSlides>20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75</vt:i4>
      </vt:variant>
    </vt:vector>
  </HeadingPairs>
  <TitlesOfParts>
    <vt:vector size="91" baseType="lpstr">
      <vt:lpstr>-apple-system</vt:lpstr>
      <vt:lpstr>Microsoft YaHei UI</vt:lpstr>
      <vt:lpstr>Suisse Int'l EPFL</vt:lpstr>
      <vt:lpstr>Suisse Int'l EPFL Cond</vt:lpstr>
      <vt:lpstr>Microsoft YaHei</vt:lpstr>
      <vt:lpstr>Arial</vt:lpstr>
      <vt:lpstr>Calibri</vt:lpstr>
      <vt:lpstr>Calibri Light</vt:lpstr>
      <vt:lpstr>Cambria Math</vt:lpstr>
      <vt:lpstr>Courier New</vt:lpstr>
      <vt:lpstr>Roboto</vt:lpstr>
      <vt:lpstr>Roboto Condensed</vt:lpstr>
      <vt:lpstr>Times New Roman</vt:lpstr>
      <vt:lpstr>Wingdings</vt:lpstr>
      <vt:lpstr>Office Theme</vt:lpstr>
      <vt:lpstr>Thème Office</vt:lpstr>
      <vt:lpstr>IoF Systems Engineering Working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Ontology?</dc:title>
  <dc:creator>鲁 金直</dc:creator>
  <cp:lastModifiedBy>金直 鲁</cp:lastModifiedBy>
  <cp:revision>505</cp:revision>
  <dcterms:created xsi:type="dcterms:W3CDTF">2020-06-22T07:57:26Z</dcterms:created>
  <dcterms:modified xsi:type="dcterms:W3CDTF">2023-08-08T16:16:34Z</dcterms:modified>
</cp:coreProperties>
</file>